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17"/>
  </p:notesMasterIdLst>
  <p:sldIdLst>
    <p:sldId id="256" r:id="rId2"/>
    <p:sldId id="288" r:id="rId3"/>
    <p:sldId id="291" r:id="rId4"/>
    <p:sldId id="259" r:id="rId5"/>
    <p:sldId id="294" r:id="rId6"/>
    <p:sldId id="296" r:id="rId7"/>
    <p:sldId id="297" r:id="rId8"/>
    <p:sldId id="286" r:id="rId9"/>
    <p:sldId id="298" r:id="rId10"/>
    <p:sldId id="282" r:id="rId11"/>
    <p:sldId id="301" r:id="rId12"/>
    <p:sldId id="302" r:id="rId13"/>
    <p:sldId id="303" r:id="rId14"/>
    <p:sldId id="300" r:id="rId15"/>
    <p:sldId id="304" r:id="rId16"/>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4291" autoAdjust="0"/>
  </p:normalViewPr>
  <p:slideViewPr>
    <p:cSldViewPr snapToGrid="0">
      <p:cViewPr>
        <p:scale>
          <a:sx n="80" d="100"/>
          <a:sy n="80" d="100"/>
        </p:scale>
        <p:origin x="414" y="-25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967697DE-280E-47A7-B359-DB1B0CBDDFF8}" type="datetimeFigureOut">
              <a:rPr lang="it-IT" smtClean="0"/>
              <a:t>18/08/2026</a:t>
            </a:fld>
            <a:endParaRPr lang="it-IT"/>
          </a:p>
        </p:txBody>
      </p:sp>
      <p:sp>
        <p:nvSpPr>
          <p:cNvPr id="4" name="Segnaposto immagine diapositiva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5"/>
            <a:ext cx="5438140" cy="3908613"/>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428583"/>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4" y="9428583"/>
            <a:ext cx="2945659" cy="498055"/>
          </a:xfrm>
          <a:prstGeom prst="rect">
            <a:avLst/>
          </a:prstGeom>
        </p:spPr>
        <p:txBody>
          <a:bodyPr vert="horz" lIns="91440" tIns="45720" rIns="91440" bIns="45720" rtlCol="0" anchor="b"/>
          <a:lstStyle>
            <a:lvl1pPr algn="r">
              <a:defRPr sz="1200"/>
            </a:lvl1pPr>
          </a:lstStyle>
          <a:p>
            <a:fld id="{1594531C-80C8-4B51-A921-7850FFB6DD2E}" type="slidenum">
              <a:rPr lang="it-IT" smtClean="0"/>
              <a:t>‹N›</a:t>
            </a:fld>
            <a:endParaRPr lang="it-IT"/>
          </a:p>
        </p:txBody>
      </p:sp>
    </p:spTree>
    <p:extLst>
      <p:ext uri="{BB962C8B-B14F-4D97-AF65-F5344CB8AC3E}">
        <p14:creationId xmlns:p14="http://schemas.microsoft.com/office/powerpoint/2010/main" val="3273760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594531C-80C8-4B51-A921-7850FFB6DD2E}" type="slidenum">
              <a:rPr lang="it-IT" smtClean="0"/>
              <a:t>2</a:t>
            </a:fld>
            <a:endParaRPr lang="it-IT"/>
          </a:p>
        </p:txBody>
      </p:sp>
    </p:spTree>
    <p:extLst>
      <p:ext uri="{BB962C8B-B14F-4D97-AF65-F5344CB8AC3E}">
        <p14:creationId xmlns:p14="http://schemas.microsoft.com/office/powerpoint/2010/main" val="1523714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594531C-80C8-4B51-A921-7850FFB6DD2E}" type="slidenum">
              <a:rPr lang="it-IT" smtClean="0"/>
              <a:t>3</a:t>
            </a:fld>
            <a:endParaRPr lang="it-IT"/>
          </a:p>
        </p:txBody>
      </p:sp>
    </p:spTree>
    <p:extLst>
      <p:ext uri="{BB962C8B-B14F-4D97-AF65-F5344CB8AC3E}">
        <p14:creationId xmlns:p14="http://schemas.microsoft.com/office/powerpoint/2010/main" val="280405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8/18/2026</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‹N›</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29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8/18/2026</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1708966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8/18/2026</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1766952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8/18/2026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226612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8/18/2026</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742429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8/18/2026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3126644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8/18/2026</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63745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8/18/2026</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4142331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8/18/2026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391828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8/18/2026</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1515971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8/18/2026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‹N›</a:t>
            </a:fld>
            <a:endParaRPr lang="en-US"/>
          </a:p>
        </p:txBody>
      </p:sp>
    </p:spTree>
    <p:extLst>
      <p:ext uri="{BB962C8B-B14F-4D97-AF65-F5344CB8AC3E}">
        <p14:creationId xmlns:p14="http://schemas.microsoft.com/office/powerpoint/2010/main" val="2432575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8/18/2026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‹N›</a:t>
            </a:fld>
            <a:endParaRPr lang="en-US"/>
          </a:p>
        </p:txBody>
      </p:sp>
    </p:spTree>
    <p:extLst>
      <p:ext uri="{BB962C8B-B14F-4D97-AF65-F5344CB8AC3E}">
        <p14:creationId xmlns:p14="http://schemas.microsoft.com/office/powerpoint/2010/main" val="406271286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16" r:id="rId6"/>
    <p:sldLayoutId id="2147483712" r:id="rId7"/>
    <p:sldLayoutId id="2147483713" r:id="rId8"/>
    <p:sldLayoutId id="2147483714" r:id="rId9"/>
    <p:sldLayoutId id="2147483715" r:id="rId10"/>
    <p:sldLayoutId id="21474837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DC9A38E-7F2D-43BF-AE0A-B35582351FF8}"/>
              </a:ext>
            </a:extLst>
          </p:cNvPr>
          <p:cNvPicPr>
            <a:picLocks noChangeAspect="1"/>
          </p:cNvPicPr>
          <p:nvPr/>
        </p:nvPicPr>
        <p:blipFill rotWithShape="1">
          <a:blip r:embed="rId2"/>
          <a:srcRect r="21337" b="-1"/>
          <a:stretch/>
        </p:blipFill>
        <p:spPr>
          <a:xfrm>
            <a:off x="5118991" y="19516"/>
            <a:ext cx="7083669"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26" name="Freeform: Shape 25">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Freeform: Shape 27">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DDF4E70B-5C09-42E0-B599-374CB5C7507B}"/>
              </a:ext>
            </a:extLst>
          </p:cNvPr>
          <p:cNvSpPr>
            <a:spLocks noGrp="1"/>
          </p:cNvSpPr>
          <p:nvPr>
            <p:ph type="ctrTitle"/>
          </p:nvPr>
        </p:nvSpPr>
        <p:spPr>
          <a:xfrm>
            <a:off x="1006618" y="234998"/>
            <a:ext cx="4362960" cy="1131765"/>
          </a:xfrm>
        </p:spPr>
        <p:txBody>
          <a:bodyPr anchor="b">
            <a:normAutofit/>
          </a:bodyPr>
          <a:lstStyle/>
          <a:p>
            <a:pPr algn="ctr"/>
            <a:r>
              <a:rPr lang="it-IT" sz="2400" dirty="0">
                <a:latin typeface="Times New Roman" panose="02020603050405020304" pitchFamily="18" charset="0"/>
                <a:cs typeface="Times New Roman" panose="02020603050405020304" pitchFamily="18" charset="0"/>
              </a:rPr>
              <a:t>SUAM - SOGGETTO AGGREGATORE DELLA REGIONE MARCHE</a:t>
            </a:r>
          </a:p>
        </p:txBody>
      </p:sp>
      <p:sp>
        <p:nvSpPr>
          <p:cNvPr id="3" name="Sottotitolo 2">
            <a:extLst>
              <a:ext uri="{FF2B5EF4-FFF2-40B4-BE49-F238E27FC236}">
                <a16:creationId xmlns:a16="http://schemas.microsoft.com/office/drawing/2014/main" id="{444039B6-3583-4C61-9688-12B8D9AF09A9}"/>
              </a:ext>
            </a:extLst>
          </p:cNvPr>
          <p:cNvSpPr>
            <a:spLocks noGrp="1"/>
          </p:cNvSpPr>
          <p:nvPr>
            <p:ph type="subTitle" idx="1"/>
          </p:nvPr>
        </p:nvSpPr>
        <p:spPr>
          <a:xfrm>
            <a:off x="980335" y="4565208"/>
            <a:ext cx="4415523" cy="2169700"/>
          </a:xfrm>
        </p:spPr>
        <p:txBody>
          <a:bodyPr>
            <a:normAutofit fontScale="70000" lnSpcReduction="20000"/>
          </a:bodyPr>
          <a:lstStyle/>
          <a:p>
            <a:pPr algn="ctr"/>
            <a:r>
              <a:rPr lang="it-IT" dirty="0">
                <a:latin typeface="Times New Roman" panose="02020603050405020304" pitchFamily="18" charset="0"/>
                <a:cs typeface="Times New Roman" panose="02020603050405020304" pitchFamily="18" charset="0"/>
              </a:rPr>
              <a:t>Procedura aperta per l'affidamento, tramite Accordo Quadro ex art. 59 D.Lgs. n. 36/2023, per la fornitura di carta in risme e prodotti di cancelleria tradizionale ed ecologica ad uso ufficio per le amministrazioni della Regione Marche 2^ edizione</a:t>
            </a:r>
            <a:endParaRPr lang="it-IT" sz="1100" dirty="0">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ttangolo 4"/>
          <p:cNvSpPr/>
          <p:nvPr/>
        </p:nvSpPr>
        <p:spPr>
          <a:xfrm>
            <a:off x="651563" y="2682510"/>
            <a:ext cx="5073066" cy="1077218"/>
          </a:xfrm>
          <a:prstGeom prst="rect">
            <a:avLst/>
          </a:prstGeom>
        </p:spPr>
        <p:txBody>
          <a:bodyPr wrap="square">
            <a:spAutoFit/>
          </a:bodyPr>
          <a:lstStyle/>
          <a:p>
            <a:pPr algn="ctr"/>
            <a:r>
              <a:rPr lang="it-IT" sz="3200" dirty="0">
                <a:latin typeface="Times New Roman" panose="02020603050405020304" pitchFamily="18" charset="0"/>
                <a:cs typeface="Times New Roman" panose="02020603050405020304" pitchFamily="18" charset="0"/>
              </a:rPr>
              <a:t>GUIDA </a:t>
            </a:r>
          </a:p>
          <a:p>
            <a:pPr algn="ctr"/>
            <a:r>
              <a:rPr lang="it-IT" sz="3200" dirty="0">
                <a:latin typeface="Times New Roman" panose="02020603050405020304" pitchFamily="18" charset="0"/>
                <a:cs typeface="Times New Roman" panose="02020603050405020304" pitchFamily="18" charset="0"/>
              </a:rPr>
              <a:t>AGLI ACCORDI QUADRO</a:t>
            </a:r>
          </a:p>
        </p:txBody>
      </p:sp>
      <p:pic>
        <p:nvPicPr>
          <p:cNvPr id="7" name="Immagine 6">
            <a:extLst>
              <a:ext uri="{FF2B5EF4-FFF2-40B4-BE49-F238E27FC236}">
                <a16:creationId xmlns:a16="http://schemas.microsoft.com/office/drawing/2014/main" id="{7C9CD06A-12D6-41F1-9526-D4C0734CEAD9}"/>
              </a:ext>
            </a:extLst>
          </p:cNvPr>
          <p:cNvPicPr>
            <a:picLocks noChangeAspect="1"/>
          </p:cNvPicPr>
          <p:nvPr/>
        </p:nvPicPr>
        <p:blipFill rotWithShape="1">
          <a:blip r:embed="rId3"/>
          <a:srcRect l="31599" t="16629" r="32401" b="16904"/>
          <a:stretch/>
        </p:blipFill>
        <p:spPr>
          <a:xfrm>
            <a:off x="199931" y="164107"/>
            <a:ext cx="985753" cy="1215761"/>
          </a:xfrm>
          <a:prstGeom prst="rect">
            <a:avLst/>
          </a:prstGeom>
        </p:spPr>
      </p:pic>
    </p:spTree>
    <p:extLst>
      <p:ext uri="{BB962C8B-B14F-4D97-AF65-F5344CB8AC3E}">
        <p14:creationId xmlns:p14="http://schemas.microsoft.com/office/powerpoint/2010/main" val="954096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17FB82-67A7-48BD-BAF6-D5BDEE7DD396}"/>
              </a:ext>
            </a:extLst>
          </p:cNvPr>
          <p:cNvSpPr>
            <a:spLocks noGrp="1"/>
          </p:cNvSpPr>
          <p:nvPr>
            <p:ph type="title" idx="4294967295"/>
          </p:nvPr>
        </p:nvSpPr>
        <p:spPr>
          <a:xfrm>
            <a:off x="117988" y="265471"/>
            <a:ext cx="11851100" cy="6282967"/>
          </a:xfrm>
        </p:spPr>
        <p:txBody>
          <a:bodyPr>
            <a:normAutofit fontScale="90000"/>
          </a:bodyPr>
          <a:lstStyle/>
          <a:p>
            <a:r>
              <a:rPr lang="it-IT" sz="3100" b="1" dirty="0">
                <a:latin typeface="Times New Roman" panose="02020603050405020304" pitchFamily="18" charset="0"/>
                <a:cs typeface="Times New Roman" panose="02020603050405020304" pitchFamily="18" charset="0"/>
              </a:rPr>
              <a:t>TEMPI DI CONSEGNA</a:t>
            </a:r>
            <a:br>
              <a:rPr lang="it-IT" sz="18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Il Fornitore, entro 2 (due) giorni lavorativi decorrenti dalla ricezione di ciascun Ordine di Esecuzione, deve darne riscontro all’Amministrazione richiedente a mezzo PEC, indicando la data prevista di consegna, pena l’applicazione delle penali previste (art. 19 dell’Accordo Quadro e Prospetto “Penali”).</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Il Fornitore si impegna, altresì, a contattare telefonicamente e/o tramite e-mail i referenti indicati nell’Ordinativo di Fornitura/Ordine di Esecuzione, con un preavviso di almeno 1 giorno lavorativo, per convenire modalità ed orari di consegna.</a:t>
            </a:r>
            <a:br>
              <a:rPr lang="it-IT" sz="20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Per il rispetto dei tempi di consegna e di avviso fanno eccezione i periodi sotto indicati: </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 giorni compresi tra il 24 dicembre ed il 2 gennaio; </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 seconda e terza settimana di agosto. </a:t>
            </a:r>
            <a:br>
              <a:rPr lang="it-IT" sz="20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PROROGA TERMINI DI CONSEGNA </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Il Fornitore può chiedere la proroga del termine di consegna per cause di forza maggiore, debitamente comprovate da valida documentazione ed accettata dall’Amministrazione. </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Il Fornitore dovrà in questi casi darne comunicazione scritta all’Amministrazione entro 3 giorni dal verificarsi dell’evento. In mancanza, o per ritardo nella comunicazione, nessuna causa di forza maggiore potrà essere addotta a giustificazione di eventuale ritardo verificatosi nella consegna da parte del Fornitore.</a:t>
            </a:r>
            <a:br>
              <a:rPr lang="it-IT" sz="20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CONSEGNE PARZIALI </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Non sono ammesse consegne parziali salvo diverso accordo scritto tra il Fornitore e l’Amministrazione contraente e salva l’eventuale indisponibilità temporale dei prodotti per “rottura di stock”.</a:t>
            </a: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Qualora il quantitativo di merce consegnata fosse inferiore al quantitativo ordinato la consegna sarà considerata parziale ed il Fornitore sarà tenuto a completare la fornitura nel termine previsto dall’Ordine di Esecuzione di riferimento, pena l’applicazione delle penali.</a:t>
            </a:r>
          </a:p>
        </p:txBody>
      </p:sp>
    </p:spTree>
    <p:extLst>
      <p:ext uri="{BB962C8B-B14F-4D97-AF65-F5344CB8AC3E}">
        <p14:creationId xmlns:p14="http://schemas.microsoft.com/office/powerpoint/2010/main" val="855100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B828EEA-5E1B-4966-9DD8-22FE33D65168}"/>
              </a:ext>
            </a:extLst>
          </p:cNvPr>
          <p:cNvSpPr/>
          <p:nvPr/>
        </p:nvSpPr>
        <p:spPr>
          <a:xfrm>
            <a:off x="218364" y="561325"/>
            <a:ext cx="11518711" cy="5396349"/>
          </a:xfrm>
          <a:prstGeom prst="rect">
            <a:avLst/>
          </a:prstGeom>
        </p:spPr>
        <p:txBody>
          <a:bodyPr wrap="square">
            <a:spAutoFit/>
          </a:bodyPr>
          <a:lstStyle/>
          <a:p>
            <a:pPr>
              <a:spcAft>
                <a:spcPts val="800"/>
              </a:spcAft>
            </a:pPr>
            <a:r>
              <a:rPr lang="it-IT" sz="2800" b="1" dirty="0">
                <a:latin typeface="Times New Roman" panose="02020603050405020304" pitchFamily="18" charset="0"/>
                <a:ea typeface="Calibri" panose="020F0502020204030204" pitchFamily="34" charset="0"/>
                <a:cs typeface="Times New Roman" panose="02020603050405020304" pitchFamily="18" charset="0"/>
              </a:rPr>
              <a:t>TEMPI DI CONSEGNA</a:t>
            </a:r>
          </a:p>
          <a:p>
            <a:pPr>
              <a:spcAft>
                <a:spcPts val="800"/>
              </a:spcAft>
            </a:pPr>
            <a:r>
              <a:rPr lang="it-IT" b="1" u="sng" dirty="0">
                <a:latin typeface="Times New Roman" panose="02020603050405020304" pitchFamily="18" charset="0"/>
                <a:ea typeface="Calibri" panose="020F0502020204030204" pitchFamily="34" charset="0"/>
                <a:cs typeface="Times New Roman" panose="02020603050405020304" pitchFamily="18" charset="0"/>
              </a:rPr>
              <a:t>LOTTO 1</a:t>
            </a:r>
            <a:br>
              <a:rPr lang="it-IT" dirty="0">
                <a:latin typeface="Times New Roman" panose="02020603050405020304" pitchFamily="18" charset="0"/>
                <a:ea typeface="Calibri" panose="020F0502020204030204" pitchFamily="34" charset="0"/>
                <a:cs typeface="Times New Roman" panose="02020603050405020304" pitchFamily="18" charset="0"/>
              </a:rPr>
            </a:br>
            <a:br>
              <a:rPr lang="it-IT" dirty="0">
                <a:latin typeface="Times New Roman" panose="02020603050405020304" pitchFamily="18" charset="0"/>
                <a:ea typeface="Calibri" panose="020F0502020204030204" pitchFamily="34" charset="0"/>
                <a:cs typeface="Times New Roman" panose="02020603050405020304" pitchFamily="18" charset="0"/>
              </a:rPr>
            </a:br>
            <a:r>
              <a:rPr lang="it-IT" dirty="0">
                <a:latin typeface="Times New Roman" panose="02020603050405020304" pitchFamily="18" charset="0"/>
                <a:ea typeface="Calibri" panose="020F0502020204030204" pitchFamily="34" charset="0"/>
                <a:cs typeface="Times New Roman" panose="02020603050405020304" pitchFamily="18" charset="0"/>
              </a:rPr>
              <a:t>La consegna dovrà avvenire entro e non oltre i seguenti termini, pena l’applicazione delle penali:</a:t>
            </a:r>
          </a:p>
          <a:p>
            <a:pPr marL="342900" indent="-342900">
              <a:spcAft>
                <a:spcPts val="800"/>
              </a:spcAft>
              <a:buFont typeface="+mj-lt"/>
              <a:buAutoNum type="alphaLcParenR"/>
            </a:pPr>
            <a:r>
              <a:rPr lang="it-IT" dirty="0">
                <a:latin typeface="Times New Roman" panose="02020603050405020304" pitchFamily="18" charset="0"/>
                <a:ea typeface="Calibri" panose="020F0502020204030204" pitchFamily="34" charset="0"/>
                <a:cs typeface="Times New Roman" panose="02020603050405020304" pitchFamily="18" charset="0"/>
              </a:rPr>
              <a:t>per richiesta di consegna di carta espressa in risme (A4 ecologica e riciclata, A3 ecologica e riciclata), nel  rispetto della quantità minima ordinabile, entro il termine perentorio di 7 (sette) giorni lavorativi a decorrere dalla data di ricezione della richiesta;</a:t>
            </a:r>
          </a:p>
          <a:p>
            <a:pPr marL="342900" indent="-342900">
              <a:spcAft>
                <a:spcPts val="800"/>
              </a:spcAft>
              <a:buFont typeface="+mj-lt"/>
              <a:buAutoNum type="alphaLcParenR"/>
            </a:pPr>
            <a:r>
              <a:rPr lang="it-IT" dirty="0">
                <a:latin typeface="Times New Roman" panose="02020603050405020304" pitchFamily="18" charset="0"/>
                <a:ea typeface="Calibri" panose="020F0502020204030204" pitchFamily="34" charset="0"/>
                <a:cs typeface="Times New Roman" panose="02020603050405020304" pitchFamily="18" charset="0"/>
              </a:rPr>
              <a:t>per richiesta di consegna espressa in pallets/bancali entro il termine perentorio di 12 (dodici) giorni lavorativi dalla data di ricezione della richiesta; </a:t>
            </a:r>
          </a:p>
          <a:p>
            <a:pPr marL="342900" indent="-342900">
              <a:spcAft>
                <a:spcPts val="800"/>
              </a:spcAft>
              <a:buFont typeface="+mj-lt"/>
              <a:buAutoNum type="alphaLcParenR"/>
            </a:pPr>
            <a:r>
              <a:rPr lang="it-IT" dirty="0">
                <a:latin typeface="Times New Roman" panose="02020603050405020304" pitchFamily="18" charset="0"/>
                <a:ea typeface="Calibri" panose="020F0502020204030204" pitchFamily="34" charset="0"/>
                <a:cs typeface="Times New Roman" panose="02020603050405020304" pitchFamily="18" charset="0"/>
              </a:rPr>
              <a:t>per richiesta di consegna urgente di carta espressa in risme (A4 ecologica e riciclata, A3 ecologica e riciclata), nel rispetto della quantità minima ordinabile salvo diverso accordo con il Fornitore, entro il termine perentorio di 4 (quattro) giorni lavorativi a decorrere dalla data di ricezione della richiesta.</a:t>
            </a:r>
          </a:p>
          <a:p>
            <a:pPr marL="342900" indent="-342900">
              <a:spcAft>
                <a:spcPts val="800"/>
              </a:spcAft>
              <a:buFont typeface="+mj-lt"/>
              <a:buAutoNum type="alphaLcParenR"/>
            </a:pPr>
            <a:endParaRPr lang="it-IT" dirty="0">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r>
              <a:rPr lang="it-IT" b="1" u="sng" dirty="0">
                <a:latin typeface="Times New Roman" panose="02020603050405020304" pitchFamily="18" charset="0"/>
                <a:ea typeface="Calibri" panose="020F0502020204030204" pitchFamily="34" charset="0"/>
                <a:cs typeface="Times New Roman" panose="02020603050405020304" pitchFamily="18" charset="0"/>
              </a:rPr>
              <a:t>LOTTO 2 </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Il Fornitore è tenuto a rispettare il termine massimo per la consegna dei prodotti di 5 (cinque) giorni lavorativi decorrenti dalla data di ricezione dell’Ordine di Esecuzione, salvo diverso accordo scritto tra le Parti, pena l’applicazione delle penali.</a:t>
            </a:r>
          </a:p>
        </p:txBody>
      </p:sp>
    </p:spTree>
    <p:extLst>
      <p:ext uri="{BB962C8B-B14F-4D97-AF65-F5344CB8AC3E}">
        <p14:creationId xmlns:p14="http://schemas.microsoft.com/office/powerpoint/2010/main" val="3368006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DBFA30D-DE64-4386-97C4-546AFCB27451}"/>
              </a:ext>
            </a:extLst>
          </p:cNvPr>
          <p:cNvSpPr/>
          <p:nvPr/>
        </p:nvSpPr>
        <p:spPr>
          <a:xfrm>
            <a:off x="241110" y="181228"/>
            <a:ext cx="11709780" cy="6801862"/>
          </a:xfrm>
          <a:prstGeom prst="rect">
            <a:avLst/>
          </a:prstGeom>
        </p:spPr>
        <p:txBody>
          <a:bodyPr wrap="square">
            <a:spAutoFit/>
          </a:bodyPr>
          <a:lstStyle/>
          <a:p>
            <a:pPr>
              <a:spcAft>
                <a:spcPts val="800"/>
              </a:spcAft>
            </a:pPr>
            <a:r>
              <a:rPr lang="it-IT" sz="2000" b="1" dirty="0">
                <a:latin typeface="Times New Roman" panose="02020603050405020304" pitchFamily="18" charset="0"/>
                <a:ea typeface="Calibri" panose="020F0502020204030204" pitchFamily="34" charset="0"/>
                <a:cs typeface="Times New Roman" panose="02020603050405020304" pitchFamily="18" charset="0"/>
              </a:rPr>
              <a:t>COMPROVA AVVENUTA CONSEGNA </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L’avvenuta consegna sarà comprovata dal documento di trasporto che dovrà essere sottoscritto dall’Amministrazione e dal Fornitore (anche per mezzo del soggetto da questi incaricato del trasporto dei prodotti). </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La firma apposta all’atto del ricevimento della fornitura indica la mera consegna dei prodotti e la corrispondenza del materiale inviato rispetto a quello richiesto.</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In ogni caso l’Amministrazione si riserva di accertare, </a:t>
            </a:r>
            <a:r>
              <a:rPr lang="it-IT" b="1" u="sng" dirty="0">
                <a:latin typeface="Times New Roman" panose="02020603050405020304" pitchFamily="18" charset="0"/>
                <a:ea typeface="Calibri" panose="020F0502020204030204" pitchFamily="34" charset="0"/>
                <a:cs typeface="Times New Roman" panose="02020603050405020304" pitchFamily="18" charset="0"/>
              </a:rPr>
              <a:t>entro il massimo di 30 giorni solari dalla data di consegna della merce</a:t>
            </a:r>
            <a:r>
              <a:rPr lang="it-IT" dirty="0">
                <a:latin typeface="Times New Roman" panose="02020603050405020304" pitchFamily="18" charset="0"/>
                <a:ea typeface="Calibri" panose="020F0502020204030204" pitchFamily="34" charset="0"/>
                <a:cs typeface="Times New Roman" panose="02020603050405020304" pitchFamily="18" charset="0"/>
              </a:rPr>
              <a:t>, l’effettiva quantità e qualità dei prodotti consegnati. Tale verifica dovrà comunque essere accettata ad ogni effetto dal Fornitore.</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Il documento di trasporto, laddove non sia previsto in formato elettronico, emesso in duplice copia, dovrà obbligatoriamente indicare:</a:t>
            </a:r>
          </a:p>
          <a:p>
            <a:pPr marL="342900" marR="176530" lvl="0" indent="-342900" algn="just">
              <a:spcAft>
                <a:spcPts val="0"/>
              </a:spcAft>
              <a:buFont typeface="Symbol" panose="05050102010706020507" pitchFamily="18" charset="2"/>
              <a:buChar char=""/>
            </a:pPr>
            <a:r>
              <a:rPr lang="it-IT" sz="1600" dirty="0">
                <a:latin typeface="Times New Roman" panose="02020603050405020304" pitchFamily="18" charset="0"/>
                <a:ea typeface="Arial MT"/>
                <a:cs typeface="Arial MT"/>
              </a:rPr>
              <a:t>Denominazione dell’Amministrazione; </a:t>
            </a:r>
          </a:p>
          <a:p>
            <a:pPr marL="342900" marR="176530" lvl="0" indent="-342900" algn="just">
              <a:spcAft>
                <a:spcPts val="0"/>
              </a:spcAft>
              <a:buFont typeface="Symbol" panose="05050102010706020507" pitchFamily="18" charset="2"/>
              <a:buChar char=""/>
            </a:pPr>
            <a:r>
              <a:rPr lang="it-IT" sz="1600" dirty="0">
                <a:latin typeface="Times New Roman" panose="02020603050405020304" pitchFamily="18" charset="0"/>
                <a:ea typeface="Arial MT"/>
                <a:cs typeface="Arial MT"/>
              </a:rPr>
              <a:t>Ragione Sociale del Fornitore; </a:t>
            </a:r>
          </a:p>
          <a:p>
            <a:pPr marL="342900" marR="176530" lvl="0" indent="-342900" algn="just">
              <a:spcAft>
                <a:spcPts val="0"/>
              </a:spcAft>
              <a:buFont typeface="Symbol" panose="05050102010706020507" pitchFamily="18" charset="2"/>
              <a:buChar char=""/>
            </a:pPr>
            <a:r>
              <a:rPr lang="it-IT" sz="1600" dirty="0">
                <a:latin typeface="Times New Roman" panose="02020603050405020304" pitchFamily="18" charset="0"/>
                <a:ea typeface="Arial MT"/>
                <a:cs typeface="Arial MT"/>
              </a:rPr>
              <a:t>Estremi dell’Ordinativo di Fornitura e dell’Ordine di Esecuzione; </a:t>
            </a:r>
          </a:p>
          <a:p>
            <a:pPr marL="342900" marR="176530" lvl="0" indent="-342900" algn="just">
              <a:spcAft>
                <a:spcPts val="0"/>
              </a:spcAft>
              <a:buFont typeface="Symbol" panose="05050102010706020507" pitchFamily="18" charset="2"/>
              <a:buChar char=""/>
            </a:pPr>
            <a:r>
              <a:rPr lang="it-IT" sz="1600" dirty="0">
                <a:latin typeface="Times New Roman" panose="02020603050405020304" pitchFamily="18" charset="0"/>
                <a:ea typeface="Arial MT"/>
                <a:cs typeface="Arial MT"/>
              </a:rPr>
              <a:t>La data della richiesta; </a:t>
            </a:r>
          </a:p>
          <a:p>
            <a:pPr marL="342900" marR="176530" lvl="0" indent="-342900" algn="just">
              <a:spcAft>
                <a:spcPts val="0"/>
              </a:spcAft>
              <a:buFont typeface="Symbol" panose="05050102010706020507" pitchFamily="18" charset="2"/>
              <a:buChar char=""/>
            </a:pPr>
            <a:r>
              <a:rPr lang="it-IT" sz="1600" dirty="0">
                <a:latin typeface="Times New Roman" panose="02020603050405020304" pitchFamily="18" charset="0"/>
                <a:ea typeface="Arial MT"/>
                <a:cs typeface="Arial MT"/>
              </a:rPr>
              <a:t>La data di consegna e il luogo di consegna; </a:t>
            </a:r>
          </a:p>
          <a:p>
            <a:pPr marL="342900" marR="176530" lvl="0" indent="-342900" algn="just">
              <a:spcAft>
                <a:spcPts val="0"/>
              </a:spcAft>
              <a:buFont typeface="Symbol" panose="05050102010706020507" pitchFamily="18" charset="2"/>
              <a:buChar char=""/>
            </a:pPr>
            <a:r>
              <a:rPr lang="it-IT" sz="1600" dirty="0">
                <a:latin typeface="Times New Roman" panose="02020603050405020304" pitchFamily="18" charset="0"/>
                <a:ea typeface="Arial MT"/>
                <a:cs typeface="Arial MT"/>
              </a:rPr>
              <a:t>La codifica dei prodotti consegnati; tipologia, descrizione (marca e modello) e quantità dei prodotti consegnati. </a:t>
            </a:r>
            <a:endParaRPr lang="it-IT" dirty="0">
              <a:latin typeface="Times New Roman" panose="02020603050405020304" pitchFamily="18" charset="0"/>
              <a:ea typeface="Arial MT"/>
              <a:cs typeface="Arial MT"/>
            </a:endParaRPr>
          </a:p>
          <a:p>
            <a:pPr marL="457200" marR="176530" indent="-180340" algn="just">
              <a:spcAft>
                <a:spcPts val="0"/>
              </a:spcAft>
            </a:pPr>
            <a:r>
              <a:rPr lang="it-IT" dirty="0">
                <a:latin typeface="Times New Roman" panose="02020603050405020304" pitchFamily="18" charset="0"/>
                <a:ea typeface="Arial MT"/>
                <a:cs typeface="Arial MT"/>
              </a:rPr>
              <a:t> </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La tipologia del prodotto è individuabile dalle seguenti caratteristiche: codice fornitore, denominazione commerciale, marca, modello, caratteristiche del prodotto. </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Una copia del documento di trasporto verrà consegnata all’Amministrazione contraente e dovrà essere firmata anche dal soggetto, incaricato dal Fornitore, per il trasporto dei prodotti. Il Fornitore sarà responsabile e garante del trasporto, da effettuarsi con mezzi adeguati, tali da consentire il mantenimento di tutte le caratteristiche tecniche dei prodotti.</a:t>
            </a:r>
          </a:p>
        </p:txBody>
      </p:sp>
    </p:spTree>
    <p:extLst>
      <p:ext uri="{BB962C8B-B14F-4D97-AF65-F5344CB8AC3E}">
        <p14:creationId xmlns:p14="http://schemas.microsoft.com/office/powerpoint/2010/main" val="4170658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22B8300-8B8C-4CCA-BDF6-5D359FE352BC}"/>
              </a:ext>
            </a:extLst>
          </p:cNvPr>
          <p:cNvSpPr/>
          <p:nvPr/>
        </p:nvSpPr>
        <p:spPr>
          <a:xfrm>
            <a:off x="159223" y="194876"/>
            <a:ext cx="11873553" cy="6340197"/>
          </a:xfrm>
          <a:prstGeom prst="rect">
            <a:avLst/>
          </a:prstGeom>
        </p:spPr>
        <p:txBody>
          <a:bodyPr wrap="square">
            <a:spAutoFit/>
          </a:bodyPr>
          <a:lstStyle/>
          <a:p>
            <a:pPr>
              <a:spcAft>
                <a:spcPts val="80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RESI E SOSTITUZIONI </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Nel caso di difformità qualitativa e/o quantitativa in eccesso tra quanto indicato nell’Ordine di Esecuzione e quanto consegnato dal Fornitore, l’Amministrazione invierà una contestazione scritta a mezzo PEC al Fornitore, attivando la pratica di reso mediante apposita comunicazione utilizzando l’apposito modello (scaricabile dalla piattaforma </a:t>
            </a:r>
            <a:r>
              <a:rPr lang="it-IT" i="1" dirty="0">
                <a:latin typeface="Times New Roman" panose="02020603050405020304" pitchFamily="18" charset="0"/>
                <a:ea typeface="Calibri" panose="020F0502020204030204" pitchFamily="34" charset="0"/>
                <a:cs typeface="Times New Roman" panose="02020603050405020304" pitchFamily="18" charset="0"/>
              </a:rPr>
              <a:t>Appalti&amp;Contratti</a:t>
            </a:r>
            <a:r>
              <a:rPr lang="it-IT" dirty="0">
                <a:latin typeface="Times New Roman" panose="02020603050405020304" pitchFamily="18" charset="0"/>
                <a:ea typeface="Calibri" panose="020F0502020204030204" pitchFamily="34" charset="0"/>
                <a:cs typeface="Times New Roman" panose="02020603050405020304" pitchFamily="18" charset="0"/>
              </a:rPr>
              <a:t>).</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Il Fornitore si impegna a ritirare, senza alcun addebito, </a:t>
            </a:r>
            <a:r>
              <a:rPr lang="it-IT" b="1" u="sng" dirty="0">
                <a:latin typeface="Times New Roman" panose="02020603050405020304" pitchFamily="18" charset="0"/>
                <a:ea typeface="Calibri" panose="020F0502020204030204" pitchFamily="34" charset="0"/>
                <a:cs typeface="Times New Roman" panose="02020603050405020304" pitchFamily="18" charset="0"/>
              </a:rPr>
              <a:t>entro 5 (cinque) giorni lavorativi decorrenti dalla ricezione della comunicazione di reso</a:t>
            </a:r>
            <a:r>
              <a:rPr lang="it-IT" dirty="0">
                <a:latin typeface="Times New Roman" panose="02020603050405020304" pitchFamily="18" charset="0"/>
                <a:ea typeface="Calibri" panose="020F0502020204030204" pitchFamily="34" charset="0"/>
                <a:cs typeface="Times New Roman" panose="02020603050405020304" pitchFamily="18" charset="0"/>
              </a:rPr>
              <a:t>, i prodotti non conformi e/o in eccesso, concordando con l’Amministrazione le modalità di ritiro e sostituzione degli stessi, pena l’applicazione delle penali.</a:t>
            </a:r>
          </a:p>
          <a:p>
            <a:pPr>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Al positivo completamento dell’attività di ritiro dei prodotti non conformi e/o in eccesso e della loro relativa sostituzione, ove necessario, il Fornitore dovrà redigere un apposito “VERBALE DI RESO”, in contraddittorio con l’Amministrazione, riportante almeno le informazioni seguenti:</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data di comunicazione della pratica di reso;</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ragioni della contestazione;</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attestazione dell’avvenuta sostituzione/ritiro dei prodotti.</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Nel caso in cui i prodotti resi siano già stati fatturati, il Fornitore dovrà procedere all’emissione della nota di credito. Le note di credito dovranno riportare chiara indicazione della fattura a cui fanno riferimento.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Se entro 15 giorni lavorativi decorrenti dalla comunicazione di contestazione per il ritiro e la sostituzione, il Fornitore non abbia proceduto al ritiro dei prodotti non conformi, l’Amministrazione Contraente ha facoltà di restituirli al Fornitore. I costi sostenuti dall’Amministrazione per tale operazione saranno rimborsati dal Fornitore. Le Amministrazioni non sono tenute a rispondere di eventuali danni subiti dai Prodotti in conseguenza della giacenza presso le loro sedi.</a:t>
            </a:r>
          </a:p>
        </p:txBody>
      </p:sp>
    </p:spTree>
    <p:extLst>
      <p:ext uri="{BB962C8B-B14F-4D97-AF65-F5344CB8AC3E}">
        <p14:creationId xmlns:p14="http://schemas.microsoft.com/office/powerpoint/2010/main" val="1995854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B0CC2D44-4667-4D32-B9BA-99A20AC4E0FF}"/>
              </a:ext>
            </a:extLst>
          </p:cNvPr>
          <p:cNvSpPr/>
          <p:nvPr/>
        </p:nvSpPr>
        <p:spPr>
          <a:xfrm>
            <a:off x="166047" y="356364"/>
            <a:ext cx="11859905" cy="6237605"/>
          </a:xfrm>
          <a:prstGeom prst="rect">
            <a:avLst/>
          </a:prstGeom>
        </p:spPr>
        <p:txBody>
          <a:bodyPr wrap="square">
            <a:spAutoFit/>
          </a:bodyPr>
          <a:lstStyle/>
          <a:p>
            <a:pPr algn="just">
              <a:spcAft>
                <a:spcPts val="80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SERVIZI CONNESSI </a:t>
            </a:r>
          </a:p>
          <a:p>
            <a:pPr algn="just">
              <a:spcAft>
                <a:spcPts val="800"/>
              </a:spcAft>
            </a:pPr>
            <a:r>
              <a:rPr lang="it-IT" b="1" dirty="0">
                <a:latin typeface="Times New Roman" panose="02020603050405020304" pitchFamily="18" charset="0"/>
                <a:ea typeface="Calibri" panose="020F0502020204030204" pitchFamily="34" charset="0"/>
                <a:cs typeface="Times New Roman" panose="02020603050405020304" pitchFamily="18" charset="0"/>
              </a:rPr>
              <a:t>SERVIZIO DI SUPPORTO E ASSISTENZA/CONTACT CENTER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Il Fornitore rende operativo un servizio di supporto e assistenza (“CONTACT CENTER”) mediante la messa a disposizione di almeno un numero di telefono e un indirizzo e-mail e PEC (vedasi file CONTATTI FORNITORI).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Il servizio dovrà essere disponibile in tutti i giorni lavorativi dell’anno (con esclusione di un periodo massimo di 2 settimane nel periodo estivo, comunicato dal Fornitore) almeno dalle ore 9:00 alle ore 13:00 e dalle ore 14:30 alle ore 17:00. Negli altri orari il Fornitore dovrà attivare una segreteria telefonica che registrerà le chiamate, le quali dovranno intendersi come ricevute alle ore 9:00 del giorno lavorativo successivo.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Il servizio di supporto e assistenza deve consentire all’Amministrazione di chiedere informazioni e chiarimenti relativi a: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prodotti e servizi compresi nell’Accordo Quadro;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modalità di attivazione dell’Accordo Quadro;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modalità di compilazione ed invio dell’Ordinativo di Fornitura e dell’Ordine di Esecuzione;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modalità e tempistiche di consegna;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stato delle richieste di consegna e/o delle consegne stesse;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modalità di inoltro dei reclami. </a:t>
            </a:r>
          </a:p>
          <a:p>
            <a:pPr marL="457200" marR="176530" indent="-180340" algn="just">
              <a:spcAft>
                <a:spcPts val="0"/>
              </a:spcAft>
            </a:pPr>
            <a:r>
              <a:rPr lang="it-IT" dirty="0">
                <a:latin typeface="Times New Roman" panose="02020603050405020304" pitchFamily="18" charset="0"/>
                <a:ea typeface="Arial MT"/>
                <a:cs typeface="Arial MT"/>
              </a:rPr>
              <a:t>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I numeri di telefono dovranno essere: "Numeri per servizi di addebito al chiamato", denominati, secondo una terminologia di uso comune, numeri “verdi”, secondo quanto definito dall'art. 16 della Delibera n. 09/03/CIR della AGCOM ovvero numeri geografici di rete fissa nazionale. Non sono ammessi i numeri 199 e similari che prevedono il costo della chiamata a carico del chiamante.</a:t>
            </a:r>
          </a:p>
        </p:txBody>
      </p:sp>
    </p:spTree>
    <p:extLst>
      <p:ext uri="{BB962C8B-B14F-4D97-AF65-F5344CB8AC3E}">
        <p14:creationId xmlns:p14="http://schemas.microsoft.com/office/powerpoint/2010/main" val="819715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AE8983A-E3EC-410C-87E8-59F553008B14}"/>
              </a:ext>
            </a:extLst>
          </p:cNvPr>
          <p:cNvSpPr/>
          <p:nvPr/>
        </p:nvSpPr>
        <p:spPr>
          <a:xfrm>
            <a:off x="395785" y="684659"/>
            <a:ext cx="11081982" cy="4473019"/>
          </a:xfrm>
          <a:prstGeom prst="rect">
            <a:avLst/>
          </a:prstGeom>
        </p:spPr>
        <p:txBody>
          <a:bodyPr wrap="square">
            <a:spAutoFit/>
          </a:bodyPr>
          <a:lstStyle/>
          <a:p>
            <a:pPr algn="just">
              <a:spcAft>
                <a:spcPts val="800"/>
              </a:spcAft>
            </a:pPr>
            <a:r>
              <a:rPr lang="it-IT" sz="2400" b="1" dirty="0">
                <a:latin typeface="Times New Roman" panose="02020603050405020304" pitchFamily="18" charset="0"/>
                <a:ea typeface="Calibri" panose="020F0502020204030204" pitchFamily="34" charset="0"/>
                <a:cs typeface="Times New Roman" panose="02020603050405020304" pitchFamily="18" charset="0"/>
              </a:rPr>
              <a:t>SERVIZI CONNESSI </a:t>
            </a:r>
          </a:p>
          <a:p>
            <a:pPr algn="just">
              <a:spcAft>
                <a:spcPts val="800"/>
              </a:spcAft>
            </a:pPr>
            <a:r>
              <a:rPr lang="it-IT" b="1" dirty="0">
                <a:latin typeface="Times New Roman" panose="02020603050405020304" pitchFamily="18" charset="0"/>
                <a:ea typeface="Calibri" panose="020F0502020204030204" pitchFamily="34" charset="0"/>
                <a:cs typeface="Times New Roman" panose="02020603050405020304" pitchFamily="18" charset="0"/>
              </a:rPr>
              <a:t>GESTIONE DEI RECLAMI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Le Amministrazioni contraenti segnalano, mediante comunicazione da inviare al Fornitore e per conoscenza alla SUAM, le disfunzioni di qualsiasi genere recanti pregiudizio alla regolarità della fornitura e dei servizi ad essa connessi, ferma </a:t>
            </a:r>
            <a:r>
              <a:rPr lang="it-IT">
                <a:latin typeface="Times New Roman" panose="02020603050405020304" pitchFamily="18" charset="0"/>
                <a:ea typeface="Calibri" panose="020F0502020204030204" pitchFamily="34" charset="0"/>
                <a:cs typeface="Times New Roman" panose="02020603050405020304" pitchFamily="18" charset="0"/>
              </a:rPr>
              <a:t>rimanendo l’applicazione </a:t>
            </a:r>
            <a:r>
              <a:rPr lang="it-IT" dirty="0">
                <a:latin typeface="Times New Roman" panose="02020603050405020304" pitchFamily="18" charset="0"/>
                <a:ea typeface="Calibri" panose="020F0502020204030204" pitchFamily="34" charset="0"/>
                <a:cs typeface="Times New Roman" panose="02020603050405020304" pitchFamily="18" charset="0"/>
              </a:rPr>
              <a:t>delle penali. </a:t>
            </a:r>
          </a:p>
          <a:p>
            <a:pPr algn="just">
              <a:spcAft>
                <a:spcPts val="800"/>
              </a:spcAft>
            </a:pPr>
            <a:r>
              <a:rPr lang="it-IT" dirty="0">
                <a:latin typeface="Times New Roman" panose="02020603050405020304" pitchFamily="18" charset="0"/>
                <a:ea typeface="Calibri" panose="020F0502020204030204" pitchFamily="34" charset="0"/>
                <a:cs typeface="Times New Roman" panose="02020603050405020304" pitchFamily="18" charset="0"/>
              </a:rPr>
              <a:t>Di seguito si elencano le TIPOLOGIA DI RECLAMO:</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Consegna di prodotti diversi da quelli offerti in gara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Mancata consegna di prodotti entro i tempi e/o nelle modalità stabilite nel presente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Capitolato speciale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Mancata rispondenza tra prodotti richiesti e prodotti consegnati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Consegne parziali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Disservizio del </a:t>
            </a:r>
            <a:r>
              <a:rPr lang="it-IT" dirty="0" err="1">
                <a:latin typeface="Times New Roman" panose="02020603050405020304" pitchFamily="18" charset="0"/>
                <a:ea typeface="Arial MT"/>
                <a:cs typeface="Arial MT"/>
              </a:rPr>
              <a:t>Contact</a:t>
            </a:r>
            <a:r>
              <a:rPr lang="it-IT" dirty="0">
                <a:latin typeface="Times New Roman" panose="02020603050405020304" pitchFamily="18" charset="0"/>
                <a:ea typeface="Arial MT"/>
                <a:cs typeface="Arial MT"/>
              </a:rPr>
              <a:t> Center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Disservizio del Responsabile della Fornitura </a:t>
            </a:r>
          </a:p>
          <a:p>
            <a:pPr marL="342900" marR="176530" lvl="0" indent="-342900" algn="just">
              <a:spcAft>
                <a:spcPts val="0"/>
              </a:spcAft>
              <a:buFont typeface="Symbol" panose="05050102010706020507" pitchFamily="18" charset="2"/>
              <a:buChar char=""/>
            </a:pPr>
            <a:r>
              <a:rPr lang="it-IT" dirty="0">
                <a:latin typeface="Times New Roman" panose="02020603050405020304" pitchFamily="18" charset="0"/>
                <a:ea typeface="Arial MT"/>
                <a:cs typeface="Arial MT"/>
              </a:rPr>
              <a:t>Altra tipologia di reclamo </a:t>
            </a:r>
          </a:p>
        </p:txBody>
      </p:sp>
    </p:spTree>
    <p:extLst>
      <p:ext uri="{BB962C8B-B14F-4D97-AF65-F5344CB8AC3E}">
        <p14:creationId xmlns:p14="http://schemas.microsoft.com/office/powerpoint/2010/main" val="3264706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A6F9C7A-1262-44FF-8547-36FD8F283C13}"/>
              </a:ext>
            </a:extLst>
          </p:cNvPr>
          <p:cNvSpPr/>
          <p:nvPr/>
        </p:nvSpPr>
        <p:spPr>
          <a:xfrm>
            <a:off x="250181" y="315192"/>
            <a:ext cx="11658601" cy="5942652"/>
          </a:xfrm>
          <a:prstGeom prst="rect">
            <a:avLst/>
          </a:prstGeom>
        </p:spPr>
        <p:txBody>
          <a:bodyPr wrap="square">
            <a:spAutoFit/>
          </a:bodyPr>
          <a:lstStyle/>
          <a:p>
            <a:pPr lvl="0">
              <a:spcAft>
                <a:spcPts val="1142"/>
              </a:spcAft>
            </a:pPr>
            <a:r>
              <a:rPr lang="it-IT" sz="2800" b="1" dirty="0">
                <a:latin typeface="Times New Roman" panose="02020603050405020304" pitchFamily="18" charset="0"/>
                <a:cs typeface="Times New Roman" panose="02020603050405020304" pitchFamily="18" charset="0"/>
              </a:rPr>
              <a:t>PREMESSA</a:t>
            </a: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Gli Accordi Quadro, della durata di 48 mesi, per la fornitura </a:t>
            </a:r>
            <a:r>
              <a:rPr lang="it-IT" dirty="0">
                <a:latin typeface="Times New Roman" panose="02020603050405020304" pitchFamily="18" charset="0"/>
                <a:cs typeface="Times New Roman" panose="02020603050405020304" pitchFamily="18" charset="0"/>
              </a:rPr>
              <a:t>di carta in risme naturale ecologica e riciclata e prodotti di cancelleria tradizionale ed ecologica ad uso ufficio per le Amministrazioni del territorio della Regione Marche</a:t>
            </a:r>
            <a:r>
              <a:rPr lang="it-IT" dirty="0">
                <a:solidFill>
                  <a:srgbClr val="1C1C1C"/>
                </a:solidFill>
                <a:latin typeface="Times New Roman" panose="02020603050405020304" pitchFamily="18" charset="0"/>
                <a:cs typeface="Times New Roman" panose="02020603050405020304" pitchFamily="18" charset="0"/>
              </a:rPr>
              <a:t> sono stati stipulati dalla SUAM, in qualità di Soggetto Aggregatore, ai sensi dell’articolo 26 della Legge n. 488 del 1999.</a:t>
            </a: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I Fornitori, mediante la stipula dei suddetti Accordi Quadro, sono obbligati ad accettare i c.d. Ordinativi di Fornitura emessi dalle Amministrazioni contraenti, i quali rappresentano i contratti attuativi degli Accordi Quadro stessi.</a:t>
            </a: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Relativamente all’Accordo Quadro per la </a:t>
            </a:r>
            <a:r>
              <a:rPr lang="it-IT" b="1" dirty="0">
                <a:solidFill>
                  <a:srgbClr val="1C1C1C"/>
                </a:solidFill>
                <a:latin typeface="Times New Roman" panose="02020603050405020304" pitchFamily="18" charset="0"/>
                <a:cs typeface="Times New Roman" panose="02020603050405020304" pitchFamily="18" charset="0"/>
              </a:rPr>
              <a:t>Fornitura di carta in risme naturale ecologica e riciclata e relativi servizi connessi (</a:t>
            </a:r>
            <a:r>
              <a:rPr lang="it-IT" b="1" u="sng" dirty="0">
                <a:solidFill>
                  <a:srgbClr val="1C1C1C"/>
                </a:solidFill>
                <a:latin typeface="Times New Roman" panose="02020603050405020304" pitchFamily="18" charset="0"/>
                <a:cs typeface="Times New Roman" panose="02020603050405020304" pitchFamily="18" charset="0"/>
              </a:rPr>
              <a:t>Lotto 1 </a:t>
            </a:r>
            <a:r>
              <a:rPr lang="it-IT" u="sng" dirty="0">
                <a:solidFill>
                  <a:srgbClr val="1C1C1C"/>
                </a:solidFill>
                <a:latin typeface="Times New Roman" panose="02020603050405020304" pitchFamily="18" charset="0"/>
                <a:cs typeface="Times New Roman" panose="02020603050405020304" pitchFamily="18" charset="0"/>
              </a:rPr>
              <a:t>-</a:t>
            </a:r>
            <a:r>
              <a:rPr lang="it-IT" b="1" u="sng" dirty="0">
                <a:solidFill>
                  <a:srgbClr val="1C1C1C"/>
                </a:solidFill>
                <a:latin typeface="Times New Roman" panose="02020603050405020304" pitchFamily="18" charset="0"/>
                <a:cs typeface="Times New Roman" panose="02020603050405020304" pitchFamily="18" charset="0"/>
              </a:rPr>
              <a:t> CIG B4E27ACC0B)</a:t>
            </a:r>
            <a:r>
              <a:rPr lang="it-IT" b="1" dirty="0">
                <a:solidFill>
                  <a:srgbClr val="1C1C1C"/>
                </a:solidFill>
                <a:latin typeface="Times New Roman" panose="02020603050405020304" pitchFamily="18" charset="0"/>
                <a:cs typeface="Times New Roman" panose="02020603050405020304" pitchFamily="18" charset="0"/>
              </a:rPr>
              <a:t> </a:t>
            </a:r>
            <a:r>
              <a:rPr lang="it-IT" dirty="0">
                <a:solidFill>
                  <a:srgbClr val="1C1C1C"/>
                </a:solidFill>
                <a:latin typeface="Times New Roman" panose="02020603050405020304" pitchFamily="18" charset="0"/>
                <a:cs typeface="Times New Roman" panose="02020603050405020304" pitchFamily="18" charset="0"/>
              </a:rPr>
              <a:t>sarà possibile emettere Ordinativi di Fornitura per importi complessivi pari al massimale contrattuale </a:t>
            </a:r>
            <a:r>
              <a:rPr lang="it-IT" u="sng" dirty="0">
                <a:solidFill>
                  <a:srgbClr val="1C1C1C"/>
                </a:solidFill>
                <a:latin typeface="Times New Roman" panose="02020603050405020304" pitchFamily="18" charset="0"/>
                <a:cs typeface="Times New Roman" panose="02020603050405020304" pitchFamily="18" charset="0"/>
              </a:rPr>
              <a:t>entro il 21/10/2029</a:t>
            </a:r>
            <a:r>
              <a:rPr lang="it-IT" dirty="0">
                <a:solidFill>
                  <a:srgbClr val="1C1C1C"/>
                </a:solidFill>
                <a:latin typeface="Times New Roman" panose="02020603050405020304" pitchFamily="18" charset="0"/>
                <a:cs typeface="Times New Roman" panose="02020603050405020304" pitchFamily="18" charset="0"/>
              </a:rPr>
              <a:t>. </a:t>
            </a:r>
          </a:p>
          <a:p>
            <a:pPr algn="just">
              <a:spcAft>
                <a:spcPts val="1142"/>
              </a:spcAft>
            </a:pPr>
            <a:r>
              <a:rPr lang="it-IT" dirty="0">
                <a:solidFill>
                  <a:srgbClr val="1C1C1C"/>
                </a:solidFill>
                <a:latin typeface="Times New Roman" panose="02020603050405020304" pitchFamily="18" charset="0"/>
                <a:cs typeface="Times New Roman" panose="02020603050405020304" pitchFamily="18" charset="0"/>
              </a:rPr>
              <a:t>Relativamente all’Accordo Quadro per la </a:t>
            </a:r>
            <a:r>
              <a:rPr lang="it-IT" b="1" dirty="0">
                <a:solidFill>
                  <a:srgbClr val="1C1C1C"/>
                </a:solidFill>
                <a:latin typeface="Times New Roman" panose="02020603050405020304" pitchFamily="18" charset="0"/>
                <a:cs typeface="Times New Roman" panose="02020603050405020304" pitchFamily="18" charset="0"/>
              </a:rPr>
              <a:t>Fornitura di prodotti di cancelleria tradizionale ed ecologica ad uso ufficio e relativi servizi connessi (</a:t>
            </a:r>
            <a:r>
              <a:rPr lang="it-IT" b="1" u="sng" dirty="0">
                <a:solidFill>
                  <a:srgbClr val="1C1C1C"/>
                </a:solidFill>
                <a:latin typeface="Times New Roman" panose="02020603050405020304" pitchFamily="18" charset="0"/>
                <a:cs typeface="Times New Roman" panose="02020603050405020304" pitchFamily="18" charset="0"/>
              </a:rPr>
              <a:t>Lotto 2 </a:t>
            </a:r>
            <a:r>
              <a:rPr lang="it-IT" u="sng" dirty="0">
                <a:solidFill>
                  <a:srgbClr val="1C1C1C"/>
                </a:solidFill>
                <a:latin typeface="Times New Roman" panose="02020603050405020304" pitchFamily="18" charset="0"/>
                <a:cs typeface="Times New Roman" panose="02020603050405020304" pitchFamily="18" charset="0"/>
              </a:rPr>
              <a:t>-</a:t>
            </a:r>
            <a:r>
              <a:rPr lang="it-IT" b="1" u="sng" dirty="0">
                <a:solidFill>
                  <a:srgbClr val="1C1C1C"/>
                </a:solidFill>
                <a:latin typeface="Times New Roman" panose="02020603050405020304" pitchFamily="18" charset="0"/>
                <a:cs typeface="Times New Roman" panose="02020603050405020304" pitchFamily="18" charset="0"/>
              </a:rPr>
              <a:t> CIG B4E27ADCDE)</a:t>
            </a:r>
            <a:r>
              <a:rPr lang="it-IT" b="1" dirty="0">
                <a:solidFill>
                  <a:srgbClr val="1C1C1C"/>
                </a:solidFill>
                <a:latin typeface="Times New Roman" panose="02020603050405020304" pitchFamily="18" charset="0"/>
                <a:cs typeface="Times New Roman" panose="02020603050405020304" pitchFamily="18" charset="0"/>
              </a:rPr>
              <a:t> </a:t>
            </a:r>
            <a:r>
              <a:rPr lang="it-IT" dirty="0">
                <a:solidFill>
                  <a:srgbClr val="1C1C1C"/>
                </a:solidFill>
                <a:latin typeface="Times New Roman" panose="02020603050405020304" pitchFamily="18" charset="0"/>
                <a:cs typeface="Times New Roman" panose="02020603050405020304" pitchFamily="18" charset="0"/>
              </a:rPr>
              <a:t>sarà possibile emettere Ordinativi di Fornitura per importi complessivi pari al massimale contrattuale </a:t>
            </a:r>
            <a:r>
              <a:rPr lang="it-IT" u="sng" dirty="0">
                <a:solidFill>
                  <a:srgbClr val="1C1C1C"/>
                </a:solidFill>
                <a:latin typeface="Times New Roman" panose="02020603050405020304" pitchFamily="18" charset="0"/>
                <a:cs typeface="Times New Roman" panose="02020603050405020304" pitchFamily="18" charset="0"/>
              </a:rPr>
              <a:t>entro il 19/07/2030</a:t>
            </a:r>
            <a:r>
              <a:rPr lang="it-IT" dirty="0">
                <a:solidFill>
                  <a:srgbClr val="1C1C1C"/>
                </a:solidFill>
                <a:latin typeface="Times New Roman" panose="02020603050405020304" pitchFamily="18" charset="0"/>
                <a:cs typeface="Times New Roman" panose="02020603050405020304" pitchFamily="18" charset="0"/>
              </a:rPr>
              <a:t>. </a:t>
            </a: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La durata dell’Ordinativo di Fornitura non dovrà superare la scadenza degli Accordi Quadro (</a:t>
            </a:r>
            <a:r>
              <a:rPr lang="it-IT" u="sng" dirty="0">
                <a:solidFill>
                  <a:srgbClr val="1C1C1C"/>
                </a:solidFill>
                <a:latin typeface="Times New Roman" panose="02020603050405020304" pitchFamily="18" charset="0"/>
                <a:cs typeface="Times New Roman" panose="02020603050405020304" pitchFamily="18" charset="0"/>
              </a:rPr>
              <a:t>Lotto 1 11/11/2029; Lotto 2 09/08/2030</a:t>
            </a:r>
            <a:r>
              <a:rPr lang="it-IT" dirty="0">
                <a:solidFill>
                  <a:srgbClr val="1C1C1C"/>
                </a:solidFill>
                <a:latin typeface="Times New Roman" panose="02020603050405020304" pitchFamily="18" charset="0"/>
                <a:cs typeface="Times New Roman" panose="02020603050405020304" pitchFamily="18" charset="0"/>
              </a:rPr>
              <a:t>).</a:t>
            </a: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La procedura di adesione, di seguito descritta, si conclude con l’emissione dell’Ordinativo di Fornitura. </a:t>
            </a: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Il rapporto contrattuale, a seguito dell’emissione dell’Ordinativo di Fornitura, si instaura tra Amministrazione contraente e Fornitore.</a:t>
            </a:r>
          </a:p>
        </p:txBody>
      </p:sp>
    </p:spTree>
    <p:extLst>
      <p:ext uri="{BB962C8B-B14F-4D97-AF65-F5344CB8AC3E}">
        <p14:creationId xmlns:p14="http://schemas.microsoft.com/office/powerpoint/2010/main" val="339160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A6F9C7A-1262-44FF-8547-36FD8F283C13}"/>
              </a:ext>
            </a:extLst>
          </p:cNvPr>
          <p:cNvSpPr/>
          <p:nvPr/>
        </p:nvSpPr>
        <p:spPr>
          <a:xfrm>
            <a:off x="250181" y="315192"/>
            <a:ext cx="11658601" cy="6501780"/>
          </a:xfrm>
          <a:prstGeom prst="rect">
            <a:avLst/>
          </a:prstGeom>
        </p:spPr>
        <p:txBody>
          <a:bodyPr wrap="square">
            <a:spAutoFit/>
          </a:bodyPr>
          <a:lstStyle/>
          <a:p>
            <a:pPr lvl="0">
              <a:spcAft>
                <a:spcPts val="1142"/>
              </a:spcAft>
            </a:pPr>
            <a:r>
              <a:rPr lang="it-IT" sz="2800" b="1" dirty="0">
                <a:latin typeface="Times New Roman" panose="02020603050405020304" pitchFamily="18" charset="0"/>
                <a:cs typeface="Times New Roman" panose="02020603050405020304" pitchFamily="18" charset="0"/>
              </a:rPr>
              <a:t>OGGETTO DELLA FORNITURA</a:t>
            </a:r>
          </a:p>
          <a:p>
            <a:pPr lvl="0">
              <a:spcAft>
                <a:spcPts val="1142"/>
              </a:spcAft>
            </a:pPr>
            <a:endParaRPr lang="it-IT" b="1" dirty="0">
              <a:latin typeface="Times New Roman" panose="02020603050405020304" pitchFamily="18" charset="0"/>
              <a:cs typeface="Times New Roman" panose="02020603050405020304" pitchFamily="18" charset="0"/>
            </a:endParaRPr>
          </a:p>
          <a:p>
            <a:pPr lvl="0">
              <a:spcAft>
                <a:spcPts val="1142"/>
              </a:spcAft>
            </a:pPr>
            <a:r>
              <a:rPr lang="it-IT" b="1" dirty="0">
                <a:latin typeface="Times New Roman" panose="02020603050405020304" pitchFamily="18" charset="0"/>
                <a:cs typeface="Times New Roman" panose="02020603050405020304" pitchFamily="18" charset="0"/>
              </a:rPr>
              <a:t>Lotto n. 1 - Fornitura di carta in risme naturale ecologica e riciclata e relativi servizi connessi</a:t>
            </a:r>
          </a:p>
          <a:p>
            <a:pPr>
              <a:spcAft>
                <a:spcPts val="1142"/>
              </a:spcAft>
            </a:pPr>
            <a:r>
              <a:rPr lang="it-IT" b="1" dirty="0">
                <a:latin typeface="Times New Roman" panose="02020603050405020304" pitchFamily="18" charset="0"/>
                <a:cs typeface="Times New Roman" panose="02020603050405020304" pitchFamily="18" charset="0"/>
              </a:rPr>
              <a:t>Lotto n. 2 - Fornitura di prodotti di cancelleria tradizionale ed ecologica ad uso ufficio e relativi servizi connessi</a:t>
            </a:r>
          </a:p>
          <a:p>
            <a:pPr lvl="0">
              <a:spcAft>
                <a:spcPts val="1142"/>
              </a:spcAft>
            </a:pPr>
            <a:endParaRPr lang="it-IT" b="1" dirty="0">
              <a:latin typeface="Times New Roman" panose="02020603050405020304" pitchFamily="18" charset="0"/>
              <a:cs typeface="Times New Roman" panose="02020603050405020304" pitchFamily="18" charset="0"/>
            </a:endParaRPr>
          </a:p>
          <a:p>
            <a:pPr lvl="0">
              <a:spcAft>
                <a:spcPts val="1142"/>
              </a:spcAft>
            </a:pPr>
            <a:r>
              <a:rPr lang="it-IT" b="1" dirty="0">
                <a:latin typeface="Times New Roman" panose="02020603050405020304" pitchFamily="18" charset="0"/>
                <a:cs typeface="Times New Roman" panose="02020603050405020304" pitchFamily="18" charset="0"/>
              </a:rPr>
              <a:t>Le specifiche tecniche dei prodotti sono contenute, unitamente ai testi degli Accordi Quadro e alla modulistica di adesione, nel file zip ALLEGATI disponibile sul profilo del committente.</a:t>
            </a:r>
            <a:endParaRPr lang="it-IT" dirty="0">
              <a:solidFill>
                <a:srgbClr val="1C1C1C"/>
              </a:solidFill>
              <a:latin typeface="Times New Roman" panose="02020603050405020304" pitchFamily="18" charset="0"/>
              <a:cs typeface="Times New Roman" panose="02020603050405020304" pitchFamily="18" charset="0"/>
            </a:endParaRPr>
          </a:p>
          <a:p>
            <a:pPr lvl="0" algn="just">
              <a:spcAft>
                <a:spcPts val="1142"/>
              </a:spcAft>
            </a:pPr>
            <a:endParaRPr lang="it-IT" dirty="0">
              <a:solidFill>
                <a:srgbClr val="1C1C1C"/>
              </a:solidFill>
              <a:latin typeface="Times New Roman" panose="02020603050405020304" pitchFamily="18" charset="0"/>
              <a:cs typeface="Times New Roman" panose="02020603050405020304" pitchFamily="18" charset="0"/>
            </a:endParaRP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I modelli </a:t>
            </a:r>
            <a:r>
              <a:rPr lang="it-IT" i="1" dirty="0">
                <a:solidFill>
                  <a:srgbClr val="1C1C1C"/>
                </a:solidFill>
                <a:latin typeface="Times New Roman" panose="02020603050405020304" pitchFamily="18" charset="0"/>
                <a:cs typeface="Times New Roman" panose="02020603050405020304" pitchFamily="18" charset="0"/>
              </a:rPr>
              <a:t>Ordinativo di Fornitura </a:t>
            </a:r>
            <a:r>
              <a:rPr lang="it-IT" dirty="0">
                <a:solidFill>
                  <a:srgbClr val="1C1C1C"/>
                </a:solidFill>
                <a:latin typeface="Times New Roman" panose="02020603050405020304" pitchFamily="18" charset="0"/>
                <a:cs typeface="Times New Roman" panose="02020603050405020304" pitchFamily="18" charset="0"/>
              </a:rPr>
              <a:t>e </a:t>
            </a:r>
            <a:r>
              <a:rPr lang="it-IT" i="1" dirty="0">
                <a:solidFill>
                  <a:srgbClr val="1C1C1C"/>
                </a:solidFill>
                <a:latin typeface="Times New Roman" panose="02020603050405020304" pitchFamily="18" charset="0"/>
                <a:cs typeface="Times New Roman" panose="02020603050405020304" pitchFamily="18" charset="0"/>
              </a:rPr>
              <a:t>Ordine di Esecuzione </a:t>
            </a:r>
            <a:r>
              <a:rPr lang="it-IT" dirty="0">
                <a:solidFill>
                  <a:srgbClr val="1C1C1C"/>
                </a:solidFill>
                <a:latin typeface="Times New Roman" panose="02020603050405020304" pitchFamily="18" charset="0"/>
                <a:cs typeface="Times New Roman" panose="02020603050405020304" pitchFamily="18" charset="0"/>
              </a:rPr>
              <a:t>(quest’ultimo liberamente adattabile dall’Amministrazione contraente), unitamente alle Schede Tecniche dei prodotti offerti dai Fornitori, sono scaricabili dalla piattaforma </a:t>
            </a:r>
            <a:r>
              <a:rPr lang="it-IT" i="1" dirty="0">
                <a:solidFill>
                  <a:srgbClr val="1C1C1C"/>
                </a:solidFill>
                <a:latin typeface="Times New Roman" panose="02020603050405020304" pitchFamily="18" charset="0"/>
                <a:cs typeface="Times New Roman" panose="02020603050405020304" pitchFamily="18" charset="0"/>
              </a:rPr>
              <a:t>Appalti&amp;Contratti </a:t>
            </a:r>
            <a:r>
              <a:rPr lang="it-IT" dirty="0">
                <a:solidFill>
                  <a:srgbClr val="1C1C1C"/>
                </a:solidFill>
                <a:latin typeface="Times New Roman" panose="02020603050405020304" pitchFamily="18" charset="0"/>
                <a:cs typeface="Times New Roman" panose="02020603050405020304" pitchFamily="18" charset="0"/>
              </a:rPr>
              <a:t>all’interno del lotto di interesse e nel box a sinistra “documenti associati stipula”. </a:t>
            </a:r>
            <a:r>
              <a:rPr lang="it-IT" u="sng" dirty="0">
                <a:solidFill>
                  <a:srgbClr val="1C1C1C"/>
                </a:solidFill>
                <a:latin typeface="Times New Roman" panose="02020603050405020304" pitchFamily="18" charset="0"/>
                <a:cs typeface="Times New Roman" panose="02020603050405020304" pitchFamily="18" charset="0"/>
              </a:rPr>
              <a:t>I documenti saranno visibili all’Amministrazione aderente solo una volta creata la procedura di adesione in piattaforma</a:t>
            </a:r>
            <a:r>
              <a:rPr lang="it-IT" dirty="0">
                <a:solidFill>
                  <a:srgbClr val="1C1C1C"/>
                </a:solidFill>
                <a:latin typeface="Times New Roman" panose="02020603050405020304" pitchFamily="18" charset="0"/>
                <a:cs typeface="Times New Roman" panose="02020603050405020304" pitchFamily="18" charset="0"/>
              </a:rPr>
              <a:t>.</a:t>
            </a:r>
          </a:p>
          <a:p>
            <a:pPr lvl="0" algn="just">
              <a:spcAft>
                <a:spcPts val="1142"/>
              </a:spcAft>
            </a:pPr>
            <a:endParaRPr lang="it-IT" dirty="0">
              <a:solidFill>
                <a:srgbClr val="1C1C1C"/>
              </a:solidFill>
              <a:latin typeface="Times New Roman" panose="02020603050405020304" pitchFamily="18" charset="0"/>
              <a:cs typeface="Times New Roman" panose="02020603050405020304" pitchFamily="18" charset="0"/>
            </a:endParaRPr>
          </a:p>
          <a:p>
            <a:pPr lvl="0" algn="just">
              <a:spcAft>
                <a:spcPts val="1142"/>
              </a:spcAft>
            </a:pPr>
            <a:r>
              <a:rPr lang="it-IT" dirty="0">
                <a:solidFill>
                  <a:srgbClr val="1C1C1C"/>
                </a:solidFill>
                <a:latin typeface="Times New Roman" panose="02020603050405020304" pitchFamily="18" charset="0"/>
                <a:cs typeface="Times New Roman" panose="02020603050405020304" pitchFamily="18" charset="0"/>
              </a:rPr>
              <a:t>In relazione alle Schede Tecniche si raccomanda la massima riservatezza in quanto la diffusione delle stesse potrebbe arrecare al Fornitore danni di natura patrimoniale o non patrimoniale. L'eventuale divulgazione e/o diffusione a terzi non autorizzati delle suddette informazioni saranno da imputarsi esclusivamente al soggetto che, loggandosi nella Piattaforma, ha effettuato il download dei file, ricadendo, dunque, sulle Amministrazioni contraenti ogni conseguenza pregiudizievole derivante dalla diffusione non autorizzata dei file. </a:t>
            </a:r>
          </a:p>
        </p:txBody>
      </p:sp>
    </p:spTree>
    <p:extLst>
      <p:ext uri="{BB962C8B-B14F-4D97-AF65-F5344CB8AC3E}">
        <p14:creationId xmlns:p14="http://schemas.microsoft.com/office/powerpoint/2010/main" val="113360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ADFA5-503B-450B-ABB3-8A4AC71B0DEC}"/>
              </a:ext>
            </a:extLst>
          </p:cNvPr>
          <p:cNvSpPr>
            <a:spLocks noGrp="1"/>
          </p:cNvSpPr>
          <p:nvPr>
            <p:ph type="title" idx="4294967295"/>
          </p:nvPr>
        </p:nvSpPr>
        <p:spPr>
          <a:xfrm>
            <a:off x="175846" y="351692"/>
            <a:ext cx="11737731" cy="5763357"/>
          </a:xfrm>
        </p:spPr>
        <p:txBody>
          <a:bodyPr>
            <a:normAutofit fontScale="90000"/>
          </a:bodyPr>
          <a:lstStyle/>
          <a:p>
            <a:pPr lvl="0">
              <a:lnSpc>
                <a:spcPct val="100000"/>
              </a:lnSpc>
              <a:spcBef>
                <a:spcPts val="0"/>
              </a:spcBef>
              <a:spcAft>
                <a:spcPts val="1142"/>
              </a:spcAft>
            </a:pPr>
            <a:r>
              <a:rPr lang="it-IT" sz="2800" b="1" dirty="0">
                <a:latin typeface="Times New Roman" panose="02020603050405020304" pitchFamily="18" charset="0"/>
                <a:cs typeface="Times New Roman" panose="02020603050405020304" pitchFamily="18" charset="0"/>
              </a:rPr>
              <a:t>PROCEDURA DI ADESIONE AGLI ACCORDI QUADRO</a:t>
            </a:r>
            <a:br>
              <a:rPr lang="it-IT" sz="2400" dirty="0">
                <a:latin typeface="Times New Roman" panose="02020603050405020304" pitchFamily="18" charset="0"/>
                <a:cs typeface="Times New Roman" panose="02020603050405020304" pitchFamily="18" charset="0"/>
              </a:rPr>
            </a:br>
            <a:br>
              <a:rPr lang="it-IT" sz="2400" dirty="0">
                <a:latin typeface="Times New Roman" panose="02020603050405020304" pitchFamily="18" charset="0"/>
                <a:cs typeface="Times New Roman" panose="02020603050405020304" pitchFamily="18" charset="0"/>
              </a:rPr>
            </a:br>
            <a:r>
              <a:rPr lang="it-IT" sz="2000" dirty="0">
                <a:solidFill>
                  <a:srgbClr val="1C1C1C"/>
                </a:solidFill>
                <a:latin typeface="Times New Roman" panose="02020603050405020304" pitchFamily="18" charset="0"/>
                <a:cs typeface="Times New Roman" panose="02020603050405020304" pitchFamily="18" charset="0"/>
              </a:rPr>
              <a:t>La procedura di adesione agli Accordi Quadro si articola come segue:</a:t>
            </a:r>
            <a:br>
              <a:rPr lang="it-IT" sz="2000" dirty="0">
                <a:solidFill>
                  <a:srgbClr val="1C1C1C"/>
                </a:solidFill>
                <a:latin typeface="Times New Roman" panose="02020603050405020304" pitchFamily="18" charset="0"/>
                <a:cs typeface="Times New Roman" panose="02020603050405020304" pitchFamily="18" charset="0"/>
              </a:rPr>
            </a:br>
            <a:br>
              <a:rPr lang="it-IT" sz="2000" dirty="0">
                <a:solidFill>
                  <a:srgbClr val="1C1C1C"/>
                </a:solidFill>
                <a:latin typeface="Times New Roman" panose="02020603050405020304" pitchFamily="18" charset="0"/>
                <a:cs typeface="Times New Roman" panose="02020603050405020304" pitchFamily="18" charset="0"/>
              </a:rPr>
            </a:br>
            <a:r>
              <a:rPr lang="it-IT" sz="2000" b="1" dirty="0">
                <a:solidFill>
                  <a:srgbClr val="1C1C1C"/>
                </a:solidFill>
                <a:latin typeface="Times New Roman" panose="02020603050405020304" pitchFamily="18" charset="0"/>
                <a:cs typeface="Times New Roman" panose="02020603050405020304" pitchFamily="18" charset="0"/>
              </a:rPr>
              <a:t>1. CONFERMA DI ADESIONE</a:t>
            </a:r>
            <a:br>
              <a:rPr lang="it-IT" sz="2000" b="1" dirty="0">
                <a:solidFill>
                  <a:srgbClr val="1C1C1C"/>
                </a:solidFill>
                <a:latin typeface="Times New Roman" panose="02020603050405020304" pitchFamily="18" charset="0"/>
                <a:cs typeface="Times New Roman" panose="02020603050405020304" pitchFamily="18" charset="0"/>
              </a:rPr>
            </a:br>
            <a:br>
              <a:rPr lang="it-IT" sz="2000" b="1" dirty="0">
                <a:solidFill>
                  <a:srgbClr val="1C1C1C"/>
                </a:solidFill>
                <a:latin typeface="Times New Roman" panose="02020603050405020304" pitchFamily="18" charset="0"/>
                <a:cs typeface="Times New Roman" panose="02020603050405020304" pitchFamily="18" charset="0"/>
              </a:rPr>
            </a:br>
            <a:r>
              <a:rPr lang="it-IT" sz="2000" dirty="0">
                <a:solidFill>
                  <a:srgbClr val="1C1C1C"/>
                </a:solidFill>
                <a:latin typeface="Times New Roman" panose="02020603050405020304" pitchFamily="18" charset="0"/>
                <a:cs typeface="Times New Roman" panose="02020603050405020304" pitchFamily="18" charset="0"/>
              </a:rPr>
              <a:t>(</a:t>
            </a:r>
            <a:r>
              <a:rPr lang="it-IT" sz="2000" i="1" dirty="0">
                <a:solidFill>
                  <a:srgbClr val="1C1C1C"/>
                </a:solidFill>
                <a:latin typeface="Times New Roman" panose="02020603050405020304" pitchFamily="18" charset="0"/>
                <a:cs typeface="Times New Roman" panose="02020603050405020304" pitchFamily="18" charset="0"/>
              </a:rPr>
              <a:t>Modello CONFERMA DI ADESIONE </a:t>
            </a:r>
            <a:r>
              <a:rPr lang="it-IT" sz="2000" dirty="0">
                <a:solidFill>
                  <a:srgbClr val="1C1C1C"/>
                </a:solidFill>
                <a:latin typeface="Times New Roman" panose="02020603050405020304" pitchFamily="18" charset="0"/>
                <a:cs typeface="Times New Roman" panose="02020603050405020304" pitchFamily="18" charset="0"/>
              </a:rPr>
              <a:t>disponibile nel file zip ALLEGATI sul profilo del committente): documento mediante il quale l’Amministrazione contraente comunica alla SUAM (</a:t>
            </a:r>
            <a:r>
              <a:rPr lang="it-IT" sz="2000" u="sng" dirty="0">
                <a:solidFill>
                  <a:srgbClr val="1C1C1C"/>
                </a:solidFill>
                <a:latin typeface="Times New Roman" panose="02020603050405020304" pitchFamily="18" charset="0"/>
                <a:cs typeface="Times New Roman" panose="02020603050405020304" pitchFamily="18" charset="0"/>
              </a:rPr>
              <a:t>tramite PEC</a:t>
            </a:r>
            <a:r>
              <a:rPr lang="it-IT" sz="2000" dirty="0">
                <a:solidFill>
                  <a:srgbClr val="1C1C1C"/>
                </a:solidFill>
                <a:latin typeface="Times New Roman" panose="02020603050405020304" pitchFamily="18" charset="0"/>
                <a:cs typeface="Times New Roman" panose="02020603050405020304" pitchFamily="18" charset="0"/>
              </a:rPr>
              <a:t>) la sua intenzione di aderire agli Accordi Quadro.</a:t>
            </a:r>
            <a:br>
              <a:rPr lang="it-IT" sz="2000" dirty="0">
                <a:solidFill>
                  <a:srgbClr val="1C1C1C"/>
                </a:solidFill>
                <a:latin typeface="Times New Roman" panose="02020603050405020304" pitchFamily="18" charset="0"/>
                <a:cs typeface="Times New Roman" panose="02020603050405020304" pitchFamily="18" charset="0"/>
              </a:rPr>
            </a:br>
            <a:br>
              <a:rPr lang="it-IT" sz="2000" dirty="0">
                <a:solidFill>
                  <a:srgbClr val="1C1C1C"/>
                </a:solidFill>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Attraverso la Conferma di Adesione l’Amministrazione fornisce alla SUAM i seguenti elementi:</a:t>
            </a:r>
            <a:br>
              <a:rPr lang="it-IT" sz="20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a) </a:t>
            </a:r>
            <a:r>
              <a:rPr lang="it-IT" sz="2000" b="1" dirty="0">
                <a:latin typeface="Times New Roman" panose="02020603050405020304" pitchFamily="18" charset="0"/>
                <a:cs typeface="Times New Roman" panose="02020603050405020304" pitchFamily="18" charset="0"/>
              </a:rPr>
              <a:t>L’importo presunto di adesione all’Accordo Quadro </a:t>
            </a:r>
            <a:r>
              <a:rPr lang="it-IT" sz="2000" dirty="0">
                <a:latin typeface="Times New Roman" panose="02020603050405020304" pitchFamily="18" charset="0"/>
                <a:cs typeface="Times New Roman" panose="02020603050405020304" pitchFamily="18" charset="0"/>
              </a:rPr>
              <a:t>sulla base delle stime dei quantitativi necessitati considerando il listino prezzi disponibile</a:t>
            </a:r>
            <a:r>
              <a:rPr lang="it-IT" sz="2000" dirty="0">
                <a:solidFill>
                  <a:srgbClr val="1C1C1C"/>
                </a:solidFill>
                <a:latin typeface="Times New Roman" panose="02020603050405020304" pitchFamily="18" charset="0"/>
                <a:cs typeface="Times New Roman" panose="02020603050405020304" pitchFamily="18" charset="0"/>
              </a:rPr>
              <a:t> nel file zip ALLEGATI sul profilo del committente</a:t>
            </a:r>
            <a:r>
              <a:rPr lang="it-IT" sz="2000" dirty="0">
                <a:latin typeface="Times New Roman" panose="02020603050405020304" pitchFamily="18" charset="0"/>
                <a:cs typeface="Times New Roman" panose="02020603050405020304" pitchFamily="18" charset="0"/>
              </a:rPr>
              <a:t>;</a:t>
            </a:r>
            <a:br>
              <a:rPr lang="it-IT" sz="20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c) </a:t>
            </a:r>
            <a:r>
              <a:rPr lang="it-IT" sz="2000" b="1" dirty="0">
                <a:latin typeface="Times New Roman" panose="02020603050405020304" pitchFamily="18" charset="0"/>
                <a:cs typeface="Times New Roman" panose="02020603050405020304" pitchFamily="18" charset="0"/>
              </a:rPr>
              <a:t>Il termine entro cui saranno emessi gli Ordinativi di Fornitura </a:t>
            </a:r>
            <a:r>
              <a:rPr lang="it-IT" sz="2000" dirty="0">
                <a:latin typeface="Times New Roman" panose="02020603050405020304" pitchFamily="18" charset="0"/>
                <a:cs typeface="Times New Roman" panose="02020603050405020304" pitchFamily="18" charset="0"/>
              </a:rPr>
              <a:t>(che non potrà superare il periodo di validità dell’Accordo Quadro, pari a 48 mesi);</a:t>
            </a:r>
            <a:br>
              <a:rPr lang="it-IT" sz="20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2000" dirty="0">
                <a:latin typeface="Times New Roman" panose="02020603050405020304" pitchFamily="18" charset="0"/>
                <a:cs typeface="Times New Roman" panose="02020603050405020304" pitchFamily="18" charset="0"/>
              </a:rPr>
              <a:t>d) </a:t>
            </a:r>
            <a:r>
              <a:rPr lang="it-IT" sz="2000" b="1" dirty="0">
                <a:latin typeface="Times New Roman" panose="02020603050405020304" pitchFamily="18" charset="0"/>
                <a:cs typeface="Times New Roman" panose="02020603050405020304" pitchFamily="18" charset="0"/>
              </a:rPr>
              <a:t>Il nominativo del RUP</a:t>
            </a:r>
            <a:r>
              <a:rPr lang="it-IT" sz="2000" dirty="0">
                <a:latin typeface="Times New Roman" panose="02020603050405020304" pitchFamily="18" charset="0"/>
                <a:cs typeface="Times New Roman" panose="02020603050405020304" pitchFamily="18" charset="0"/>
              </a:rPr>
              <a:t> e, se presente, del DEC, unitamente ai rispettivi contatti di posta elettronica.</a:t>
            </a:r>
            <a:br>
              <a:rPr lang="it-IT" sz="2000" dirty="0">
                <a:latin typeface="Times New Roman" panose="02020603050405020304" pitchFamily="18" charset="0"/>
                <a:cs typeface="Times New Roman" panose="02020603050405020304" pitchFamily="18" charset="0"/>
              </a:rPr>
            </a:br>
            <a:br>
              <a:rPr lang="it-IT" sz="2000" dirty="0">
                <a:solidFill>
                  <a:srgbClr val="1C1C1C"/>
                </a:solidFill>
                <a:latin typeface="Times New Roman" panose="02020603050405020304" pitchFamily="18" charset="0"/>
                <a:cs typeface="Times New Roman" panose="02020603050405020304" pitchFamily="18" charset="0"/>
              </a:rPr>
            </a:br>
            <a:endParaRPr lang="it-IT" sz="18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2778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ADFA5-503B-450B-ABB3-8A4AC71B0DEC}"/>
              </a:ext>
            </a:extLst>
          </p:cNvPr>
          <p:cNvSpPr>
            <a:spLocks noGrp="1"/>
          </p:cNvSpPr>
          <p:nvPr>
            <p:ph type="title" idx="4294967295"/>
          </p:nvPr>
        </p:nvSpPr>
        <p:spPr>
          <a:xfrm>
            <a:off x="175846" y="351693"/>
            <a:ext cx="11737731" cy="4634646"/>
          </a:xfrm>
        </p:spPr>
        <p:txBody>
          <a:bodyPr>
            <a:normAutofit/>
          </a:bodyPr>
          <a:lstStyle/>
          <a:p>
            <a:pPr>
              <a:lnSpc>
                <a:spcPct val="100000"/>
              </a:lnSpc>
              <a:spcBef>
                <a:spcPts val="0"/>
              </a:spcBef>
              <a:spcAft>
                <a:spcPts val="1142"/>
              </a:spcAft>
            </a:pPr>
            <a:r>
              <a:rPr lang="it-IT" sz="3100" b="1" dirty="0">
                <a:latin typeface="Times New Roman" panose="02020603050405020304" pitchFamily="18" charset="0"/>
                <a:cs typeface="Times New Roman" panose="02020603050405020304" pitchFamily="18" charset="0"/>
              </a:rPr>
              <a:t>PROCEDURA DI ADESIONE AGLI ACCORDI QUADRO</a:t>
            </a:r>
            <a:br>
              <a:rPr lang="it-IT" sz="2400" dirty="0">
                <a:latin typeface="Times New Roman" panose="02020603050405020304" pitchFamily="18" charset="0"/>
                <a:cs typeface="Times New Roman" panose="02020603050405020304" pitchFamily="18" charset="0"/>
              </a:rPr>
            </a:br>
            <a:br>
              <a:rPr lang="it-IT" sz="1800" dirty="0">
                <a:solidFill>
                  <a:srgbClr val="1C1C1C"/>
                </a:solidFill>
                <a:latin typeface="Times New Roman" panose="02020603050405020304" pitchFamily="18" charset="0"/>
                <a:cs typeface="Times New Roman" panose="02020603050405020304" pitchFamily="18" charset="0"/>
              </a:rPr>
            </a:br>
            <a:r>
              <a:rPr lang="it-IT" sz="2000" b="1" dirty="0">
                <a:solidFill>
                  <a:srgbClr val="1C1C1C"/>
                </a:solidFill>
                <a:latin typeface="Times New Roman" panose="02020603050405020304" pitchFamily="18" charset="0"/>
                <a:cs typeface="Times New Roman" panose="02020603050405020304" pitchFamily="18" charset="0"/>
              </a:rPr>
              <a:t>2. NULLA OSTA</a:t>
            </a:r>
            <a:br>
              <a:rPr lang="it-IT" sz="2000" b="1" dirty="0">
                <a:solidFill>
                  <a:srgbClr val="1C1C1C"/>
                </a:solidFill>
                <a:latin typeface="Times New Roman" panose="02020603050405020304" pitchFamily="18" charset="0"/>
                <a:cs typeface="Times New Roman" panose="02020603050405020304" pitchFamily="18" charset="0"/>
              </a:rPr>
            </a:br>
            <a:br>
              <a:rPr lang="it-IT" sz="2000" b="1" dirty="0">
                <a:solidFill>
                  <a:srgbClr val="1C1C1C"/>
                </a:solidFill>
                <a:latin typeface="Times New Roman" panose="02020603050405020304" pitchFamily="18" charset="0"/>
                <a:cs typeface="Times New Roman" panose="02020603050405020304" pitchFamily="18" charset="0"/>
              </a:rPr>
            </a:br>
            <a:r>
              <a:rPr lang="it-IT" sz="2000" dirty="0">
                <a:solidFill>
                  <a:srgbClr val="1C1C1C"/>
                </a:solidFill>
                <a:latin typeface="Times New Roman" panose="02020603050405020304" pitchFamily="18" charset="0"/>
                <a:cs typeface="Times New Roman" panose="02020603050405020304" pitchFamily="18" charset="0"/>
              </a:rPr>
              <a:t>La SUAM, entro 5 giorni lavorativi dal ricevimento della CONFERMA DI ADESIONE da parte dell’Amministrazione contraente, ne prenderà atto e rilascerà, tramite PEC, il NULLA OSTA.</a:t>
            </a:r>
            <a:br>
              <a:rPr lang="it-IT" sz="2000" dirty="0">
                <a:solidFill>
                  <a:srgbClr val="1C1C1C"/>
                </a:solidFill>
                <a:latin typeface="Times New Roman" panose="02020603050405020304" pitchFamily="18" charset="0"/>
                <a:cs typeface="Times New Roman" panose="02020603050405020304" pitchFamily="18" charset="0"/>
              </a:rPr>
            </a:br>
            <a:br>
              <a:rPr lang="it-IT" sz="2000" b="1" dirty="0">
                <a:solidFill>
                  <a:srgbClr val="1C1C1C"/>
                </a:solidFill>
                <a:latin typeface="Times New Roman" panose="02020603050405020304" pitchFamily="18" charset="0"/>
                <a:cs typeface="Times New Roman" panose="02020603050405020304" pitchFamily="18" charset="0"/>
              </a:rPr>
            </a:br>
            <a:r>
              <a:rPr lang="it-IT" sz="2000" dirty="0">
                <a:solidFill>
                  <a:srgbClr val="1C1C1C"/>
                </a:solidFill>
                <a:latin typeface="Times New Roman" panose="02020603050405020304" pitchFamily="18" charset="0"/>
                <a:cs typeface="Times New Roman" panose="02020603050405020304" pitchFamily="18" charset="0"/>
              </a:rPr>
              <a:t>Con questo atto, che la SUAM invia </a:t>
            </a:r>
            <a:r>
              <a:rPr lang="it-IT" sz="2000" u="sng" dirty="0">
                <a:solidFill>
                  <a:srgbClr val="1C1C1C"/>
                </a:solidFill>
                <a:latin typeface="Times New Roman" panose="02020603050405020304" pitchFamily="18" charset="0"/>
                <a:cs typeface="Times New Roman" panose="02020603050405020304" pitchFamily="18" charset="0"/>
              </a:rPr>
              <a:t>tramite PEC</a:t>
            </a:r>
            <a:r>
              <a:rPr lang="it-IT" sz="2000" dirty="0">
                <a:solidFill>
                  <a:srgbClr val="1C1C1C"/>
                </a:solidFill>
                <a:latin typeface="Times New Roman" panose="02020603050405020304" pitchFamily="18" charset="0"/>
                <a:cs typeface="Times New Roman" panose="02020603050405020304" pitchFamily="18" charset="0"/>
              </a:rPr>
              <a:t> all’Amministrazione contraente, viene accantonata la quota parte di massimale necessaria a soddisfare il fabbisogno dell’Amministrazione contraente, venendo quest’ultima autorizzata ad emettere l’Ordinativo di Fornitura;</a:t>
            </a:r>
            <a:br>
              <a:rPr lang="it-IT" sz="2000" dirty="0">
                <a:solidFill>
                  <a:srgbClr val="1C1C1C"/>
                </a:solidFill>
                <a:latin typeface="Times New Roman" panose="02020603050405020304" pitchFamily="18" charset="0"/>
                <a:cs typeface="Times New Roman" panose="02020603050405020304" pitchFamily="18" charset="0"/>
              </a:rPr>
            </a:br>
            <a:br>
              <a:rPr lang="it-IT" sz="2000" dirty="0">
                <a:solidFill>
                  <a:srgbClr val="1C1C1C"/>
                </a:solidFill>
                <a:latin typeface="Times New Roman" panose="02020603050405020304" pitchFamily="18" charset="0"/>
                <a:cs typeface="Times New Roman" panose="02020603050405020304" pitchFamily="18" charset="0"/>
              </a:rPr>
            </a:br>
            <a:endParaRPr lang="it-IT" sz="18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1275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ADFA5-503B-450B-ABB3-8A4AC71B0DEC}"/>
              </a:ext>
            </a:extLst>
          </p:cNvPr>
          <p:cNvSpPr>
            <a:spLocks noGrp="1"/>
          </p:cNvSpPr>
          <p:nvPr>
            <p:ph type="title" idx="4294967295"/>
          </p:nvPr>
        </p:nvSpPr>
        <p:spPr>
          <a:xfrm>
            <a:off x="107608" y="65942"/>
            <a:ext cx="11737731" cy="5283980"/>
          </a:xfrm>
        </p:spPr>
        <p:txBody>
          <a:bodyPr>
            <a:normAutofit/>
          </a:bodyPr>
          <a:lstStyle/>
          <a:p>
            <a:r>
              <a:rPr lang="it-IT" sz="2800" b="1" dirty="0">
                <a:latin typeface="Times New Roman" panose="02020603050405020304" pitchFamily="18" charset="0"/>
                <a:cs typeface="Times New Roman" panose="02020603050405020304" pitchFamily="18" charset="0"/>
              </a:rPr>
              <a:t>PROCEDURA DI ADESIONE AGLI ACCORDI QUADRO</a:t>
            </a:r>
            <a:br>
              <a:rPr lang="it-IT" sz="2400" dirty="0">
                <a:latin typeface="Times New Roman" panose="02020603050405020304" pitchFamily="18" charset="0"/>
                <a:cs typeface="Times New Roman" panose="02020603050405020304" pitchFamily="18" charset="0"/>
              </a:rPr>
            </a:br>
            <a:br>
              <a:rPr lang="it-IT" sz="2400" dirty="0">
                <a:latin typeface="Times New Roman" panose="02020603050405020304" pitchFamily="18" charset="0"/>
                <a:cs typeface="Times New Roman" panose="02020603050405020304" pitchFamily="18" charset="0"/>
              </a:rPr>
            </a:br>
            <a:r>
              <a:rPr lang="it-IT" sz="1800" b="1" dirty="0">
                <a:solidFill>
                  <a:srgbClr val="1C1C1C"/>
                </a:solidFill>
                <a:latin typeface="Times New Roman" panose="02020603050405020304" pitchFamily="18" charset="0"/>
                <a:cs typeface="Times New Roman" panose="02020603050405020304" pitchFamily="18" charset="0"/>
              </a:rPr>
              <a:t>3. ORDINATIVO DI FORNITURA (1/2)</a:t>
            </a:r>
            <a:br>
              <a:rPr lang="it-IT" sz="1800" b="1" dirty="0">
                <a:solidFill>
                  <a:srgbClr val="1C1C1C"/>
                </a:solidFill>
                <a:latin typeface="Times New Roman" panose="02020603050405020304" pitchFamily="18" charset="0"/>
                <a:cs typeface="Times New Roman" panose="02020603050405020304" pitchFamily="18" charset="0"/>
              </a:rPr>
            </a:br>
            <a:br>
              <a:rPr lang="it-IT" sz="1800" b="1" dirty="0">
                <a:solidFill>
                  <a:srgbClr val="1C1C1C"/>
                </a:solidFill>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a:t>
            </a:r>
            <a:r>
              <a:rPr lang="it-IT" sz="1800" i="1" dirty="0">
                <a:latin typeface="Times New Roman" panose="02020603050405020304" pitchFamily="18" charset="0"/>
                <a:cs typeface="Times New Roman" panose="02020603050405020304" pitchFamily="18" charset="0"/>
              </a:rPr>
              <a:t>Modello ORDINATIVO DI FORNITURA </a:t>
            </a:r>
            <a:r>
              <a:rPr lang="it-IT" sz="1800" dirty="0">
                <a:latin typeface="Times New Roman" panose="02020603050405020304" pitchFamily="18" charset="0"/>
                <a:cs typeface="Times New Roman" panose="02020603050405020304" pitchFamily="18" charset="0"/>
              </a:rPr>
              <a:t>scaricabile dalla piattaforma </a:t>
            </a:r>
            <a:r>
              <a:rPr lang="it-IT" sz="1800" i="1" dirty="0">
                <a:latin typeface="Times New Roman" panose="02020603050405020304" pitchFamily="18" charset="0"/>
                <a:cs typeface="Times New Roman" panose="02020603050405020304" pitchFamily="18" charset="0"/>
              </a:rPr>
              <a:t>Appalti&amp;Contratti</a:t>
            </a:r>
            <a:r>
              <a:rPr lang="it-IT" sz="1800" dirty="0">
                <a:latin typeface="Times New Roman" panose="02020603050405020304" pitchFamily="18" charset="0"/>
                <a:cs typeface="Times New Roman" panose="02020603050405020304" pitchFamily="18" charset="0"/>
              </a:rPr>
              <a:t>, vedasi slide n. 3): È il contratto attuativo dell’Accordo Quadro, sottoscritto da un soggetto autorizzato ad impegnare l’Amministrazione contraente, che viene inviato al Fornitore (e per conoscenza al Soggetto Aggregatore) e che l’Amministrazione contraente deve caricare nella piattaforma </a:t>
            </a:r>
            <a:r>
              <a:rPr lang="it-IT" sz="1800" i="1" dirty="0">
                <a:latin typeface="Times New Roman" panose="02020603050405020304" pitchFamily="18" charset="0"/>
                <a:cs typeface="Times New Roman" panose="02020603050405020304" pitchFamily="18" charset="0"/>
              </a:rPr>
              <a:t>Appalti&amp;Contratti</a:t>
            </a:r>
            <a:r>
              <a:rPr lang="it-IT" sz="1800" dirty="0">
                <a:latin typeface="Times New Roman" panose="02020603050405020304" pitchFamily="18" charset="0"/>
                <a:cs typeface="Times New Roman" panose="02020603050405020304" pitchFamily="18" charset="0"/>
              </a:rPr>
              <a:t>. </a:t>
            </a:r>
            <a:br>
              <a:rPr lang="it-IT" sz="1800" dirty="0">
                <a:latin typeface="Times New Roman" panose="02020603050405020304" pitchFamily="18" charset="0"/>
                <a:cs typeface="Times New Roman" panose="02020603050405020304" pitchFamily="18" charset="0"/>
              </a:rPr>
            </a:b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L’Amministrazione contraente ha facoltà di emettere, in relazione ad ogni Conferma di Adesione sottoscritta e nei limiti degli importi autorizzati, uno o più Ordinativi di Fornitura fino alla concorrenza dell’importo autorizzato ed entro il termine ivi riportato.</a:t>
            </a:r>
            <a:br>
              <a:rPr lang="it-IT" sz="1800" dirty="0">
                <a:latin typeface="Times New Roman" panose="02020603050405020304" pitchFamily="18" charset="0"/>
                <a:cs typeface="Times New Roman" panose="02020603050405020304" pitchFamily="18" charset="0"/>
              </a:rPr>
            </a:b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Nell’Ordinativo di Fornitura dovranno essere espressi i quantitativi di ogni tipologia di fornitura richiesta, utilizzando l’apposito allegato Excel scaricabile dalla piattaforma </a:t>
            </a:r>
            <a:r>
              <a:rPr lang="it-IT" sz="1800" i="1" dirty="0">
                <a:latin typeface="Times New Roman" panose="02020603050405020304" pitchFamily="18" charset="0"/>
                <a:cs typeface="Times New Roman" panose="02020603050405020304" pitchFamily="18" charset="0"/>
              </a:rPr>
              <a:t>Appalti&amp;Contratti</a:t>
            </a:r>
            <a:r>
              <a:rPr lang="it-IT" sz="1800" dirty="0">
                <a:latin typeface="Times New Roman" panose="02020603050405020304" pitchFamily="18" charset="0"/>
                <a:cs typeface="Times New Roman" panose="02020603050405020304" pitchFamily="18" charset="0"/>
              </a:rPr>
              <a:t>.</a:t>
            </a:r>
            <a:br>
              <a:rPr lang="it-IT" sz="18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endParaRPr lang="it-IT" sz="18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1623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ADFA5-503B-450B-ABB3-8A4AC71B0DEC}"/>
              </a:ext>
            </a:extLst>
          </p:cNvPr>
          <p:cNvSpPr>
            <a:spLocks noGrp="1"/>
          </p:cNvSpPr>
          <p:nvPr>
            <p:ph type="title" idx="4294967295"/>
          </p:nvPr>
        </p:nvSpPr>
        <p:spPr>
          <a:xfrm>
            <a:off x="107608" y="65942"/>
            <a:ext cx="11737731" cy="6143789"/>
          </a:xfrm>
        </p:spPr>
        <p:txBody>
          <a:bodyPr>
            <a:normAutofit/>
          </a:bodyPr>
          <a:lstStyle/>
          <a:p>
            <a:r>
              <a:rPr lang="it-IT" sz="2800" b="1" dirty="0">
                <a:latin typeface="Times New Roman" panose="02020603050405020304" pitchFamily="18" charset="0"/>
                <a:cs typeface="Times New Roman" panose="02020603050405020304" pitchFamily="18" charset="0"/>
              </a:rPr>
              <a:t>PROCEDURA DI ADESIONE AGLI ACCORDI QUADRO</a:t>
            </a:r>
            <a:br>
              <a:rPr lang="it-IT" sz="2400" dirty="0">
                <a:latin typeface="Times New Roman" panose="02020603050405020304" pitchFamily="18" charset="0"/>
                <a:cs typeface="Times New Roman" panose="02020603050405020304" pitchFamily="18" charset="0"/>
              </a:rPr>
            </a:br>
            <a:br>
              <a:rPr lang="it-IT" sz="2400" dirty="0">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1800" b="1" dirty="0">
                <a:solidFill>
                  <a:srgbClr val="1C1C1C"/>
                </a:solidFill>
                <a:latin typeface="Times New Roman" panose="02020603050405020304" pitchFamily="18" charset="0"/>
                <a:cs typeface="Times New Roman" panose="02020603050405020304" pitchFamily="18" charset="0"/>
              </a:rPr>
              <a:t>3. ORDINATIVO DI FORNITURA (2/2)</a:t>
            </a:r>
            <a:br>
              <a:rPr lang="it-IT" sz="2000" b="1" dirty="0">
                <a:solidFill>
                  <a:srgbClr val="1C1C1C"/>
                </a:solidFill>
                <a:latin typeface="Times New Roman" panose="02020603050405020304" pitchFamily="18" charset="0"/>
                <a:cs typeface="Times New Roman" panose="02020603050405020304" pitchFamily="18" charset="0"/>
              </a:rPr>
            </a:br>
            <a:br>
              <a:rPr lang="it-IT" sz="20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All’Ordinativo di Fornitura dovrà essere allegato il RIEPILOGO ADESIONE, generato attraverso la piattaforma </a:t>
            </a:r>
            <a:r>
              <a:rPr lang="it-IT" sz="1800" i="1" dirty="0">
                <a:latin typeface="Times New Roman" panose="02020603050405020304" pitchFamily="18" charset="0"/>
                <a:cs typeface="Times New Roman" panose="02020603050405020304" pitchFamily="18" charset="0"/>
              </a:rPr>
              <a:t>Appalti&amp;Contratti</a:t>
            </a:r>
            <a:r>
              <a:rPr lang="it-IT" sz="1800" dirty="0">
                <a:latin typeface="Times New Roman" panose="02020603050405020304" pitchFamily="18" charset="0"/>
                <a:cs typeface="Times New Roman" panose="02020603050405020304" pitchFamily="18" charset="0"/>
              </a:rPr>
              <a:t>.</a:t>
            </a:r>
            <a:br>
              <a:rPr lang="it-IT" sz="1800" dirty="0">
                <a:latin typeface="Times New Roman" panose="02020603050405020304" pitchFamily="18" charset="0"/>
                <a:cs typeface="Times New Roman" panose="02020603050405020304" pitchFamily="18" charset="0"/>
              </a:rPr>
            </a:b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N.B.: Qualora nel corso della durata della Convenzione per l’Amministrazione Contraente si renda necessario integrare e/o modificare la Conferma di adesione, potrà inviare una (o più) ulteriore Conferma di Adesione cui seguiranno successivi Ordinativi di Fornitura.</a:t>
            </a:r>
            <a:br>
              <a:rPr lang="it-IT" sz="1800" dirty="0">
                <a:latin typeface="Times New Roman" panose="02020603050405020304" pitchFamily="18" charset="0"/>
                <a:cs typeface="Times New Roman" panose="02020603050405020304" pitchFamily="18" charset="0"/>
              </a:rPr>
            </a:b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Nei casi in cui l'Amministrazione contraente ritenga di non emettere Ordinativi di Fornitura a concorrenza dell’intero importo indicato nella Conferma di Adesione, è tenuta a comunicare al RUP, tramite PEC, l'importo residuo che non utilizzerà.</a:t>
            </a: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Al momento dell’emissione dell’Ordinativo di Fornitura, l’Amministrazione contraente liquiderà, a favore della Regione Marche, l’importo previsto nel Prospetto economico per gli incentivi ex art. 45 comma 8 del D.lgs. n. 36/2023, unitamente alle correlate poste a titolo di IRAP.</a:t>
            </a:r>
            <a:endParaRPr lang="it-IT" sz="18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759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57DAC-2930-4B30-9CD5-62F20CEA92C9}"/>
              </a:ext>
            </a:extLst>
          </p:cNvPr>
          <p:cNvSpPr>
            <a:spLocks noGrp="1"/>
          </p:cNvSpPr>
          <p:nvPr>
            <p:ph type="title"/>
          </p:nvPr>
        </p:nvSpPr>
        <p:spPr>
          <a:xfrm>
            <a:off x="206477" y="132735"/>
            <a:ext cx="11783962" cy="6518788"/>
          </a:xfrm>
        </p:spPr>
        <p:txBody>
          <a:bodyPr>
            <a:normAutofit/>
          </a:bodyPr>
          <a:lstStyle/>
          <a:p>
            <a:pPr>
              <a:spcAft>
                <a:spcPts val="800"/>
              </a:spcAft>
            </a:pPr>
            <a:r>
              <a:rPr lang="it-IT" sz="3200" b="1" dirty="0">
                <a:latin typeface="Times New Roman" panose="02020603050405020304" pitchFamily="18" charset="0"/>
                <a:cs typeface="Times New Roman" panose="02020603050405020304" pitchFamily="18" charset="0"/>
              </a:rPr>
              <a:t>PROCEDURA DI ADESIONE AGLI ACCORDI QUADRO </a:t>
            </a:r>
            <a:br>
              <a:rPr lang="it-IT" sz="3200" b="1" dirty="0">
                <a:latin typeface="Times New Roman" panose="02020603050405020304" pitchFamily="18" charset="0"/>
                <a:cs typeface="Times New Roman" panose="02020603050405020304" pitchFamily="18" charset="0"/>
              </a:rPr>
            </a:br>
            <a:br>
              <a:rPr lang="it-IT" sz="3200" b="1" dirty="0">
                <a:latin typeface="Times New Roman" panose="02020603050405020304" pitchFamily="18" charset="0"/>
                <a:cs typeface="Times New Roman" panose="02020603050405020304" pitchFamily="18" charset="0"/>
              </a:rPr>
            </a:br>
            <a:r>
              <a:rPr lang="it-IT" sz="1800" b="1" dirty="0">
                <a:latin typeface="Times New Roman" panose="02020603050405020304" pitchFamily="18" charset="0"/>
                <a:cs typeface="Times New Roman" panose="02020603050405020304" pitchFamily="18" charset="0"/>
              </a:rPr>
              <a:t>4. ORDINE DI ESECUZIONE (1/2)</a:t>
            </a:r>
            <a:br>
              <a:rPr lang="it-IT" sz="3600" b="1" dirty="0">
                <a:latin typeface="Times New Roman" panose="02020603050405020304" pitchFamily="18" charset="0"/>
                <a:cs typeface="Times New Roman" panose="02020603050405020304" pitchFamily="18" charset="0"/>
              </a:rPr>
            </a:br>
            <a:br>
              <a:rPr lang="it-IT" sz="2000" b="1" dirty="0">
                <a:latin typeface="Times New Roman" panose="02020603050405020304" pitchFamily="18" charset="0"/>
                <a:ea typeface="Calibri" panose="020F0502020204030204" pitchFamily="34" charset="0"/>
                <a:cs typeface="Times New Roman" panose="02020603050405020304" pitchFamily="18" charset="0"/>
              </a:rPr>
            </a:br>
            <a:r>
              <a:rPr lang="it-IT" sz="2000" dirty="0">
                <a:latin typeface="Times New Roman" panose="02020603050405020304" pitchFamily="18" charset="0"/>
                <a:ea typeface="Calibri" panose="020F0502020204030204" pitchFamily="34" charset="0"/>
                <a:cs typeface="Times New Roman" panose="02020603050405020304" pitchFamily="18" charset="0"/>
              </a:rPr>
              <a:t>(Modello ORDINE DI ESECUZIONE scaricabile dalla piattaforma </a:t>
            </a:r>
            <a:r>
              <a:rPr lang="it-IT" sz="2000" i="1" dirty="0">
                <a:latin typeface="Times New Roman" panose="02020603050405020304" pitchFamily="18" charset="0"/>
                <a:ea typeface="Calibri" panose="020F0502020204030204" pitchFamily="34" charset="0"/>
                <a:cs typeface="Times New Roman" panose="02020603050405020304" pitchFamily="18" charset="0"/>
              </a:rPr>
              <a:t>Appalti&amp;Contratti</a:t>
            </a:r>
            <a:r>
              <a:rPr lang="it-IT" sz="2000" dirty="0">
                <a:latin typeface="Times New Roman" panose="02020603050405020304" pitchFamily="18" charset="0"/>
                <a:ea typeface="Calibri" panose="020F0502020204030204" pitchFamily="34" charset="0"/>
                <a:cs typeface="Times New Roman" panose="02020603050405020304" pitchFamily="18" charset="0"/>
              </a:rPr>
              <a:t>, vedasi slide n. 3): </a:t>
            </a:r>
            <a:br>
              <a:rPr lang="it-IT" sz="2000" dirty="0">
                <a:latin typeface="Times New Roman" panose="02020603050405020304" pitchFamily="18" charset="0"/>
                <a:ea typeface="Calibri" panose="020F0502020204030204" pitchFamily="34" charset="0"/>
                <a:cs typeface="Times New Roman" panose="02020603050405020304" pitchFamily="18" charset="0"/>
              </a:rPr>
            </a:br>
            <a:br>
              <a:rPr lang="it-IT" sz="2000" dirty="0">
                <a:latin typeface="Times New Roman" panose="02020603050405020304" pitchFamily="18" charset="0"/>
                <a:ea typeface="Calibri" panose="020F0502020204030204" pitchFamily="34" charset="0"/>
                <a:cs typeface="Times New Roman" panose="02020603050405020304" pitchFamily="18" charset="0"/>
              </a:rPr>
            </a:br>
            <a:r>
              <a:rPr lang="it-IT" sz="2000" dirty="0">
                <a:latin typeface="Times New Roman" panose="02020603050405020304" pitchFamily="18" charset="0"/>
                <a:ea typeface="Calibri" panose="020F0502020204030204" pitchFamily="34" charset="0"/>
                <a:cs typeface="Times New Roman" panose="02020603050405020304" pitchFamily="18" charset="0"/>
              </a:rPr>
              <a:t>Il Fornitore dovrà consegnare la merce all’indirizzo indicato nell’Ordine di Esecuzione entro il termine stabilito e/o indicato dall’Amministrazione.</a:t>
            </a:r>
            <a:br>
              <a:rPr lang="it-IT" sz="2000" dirty="0">
                <a:latin typeface="Times New Roman" panose="02020603050405020304" pitchFamily="18" charset="0"/>
                <a:ea typeface="Calibri" panose="020F0502020204030204" pitchFamily="34" charset="0"/>
                <a:cs typeface="Times New Roman" panose="02020603050405020304" pitchFamily="18" charset="0"/>
              </a:rPr>
            </a:br>
            <a:br>
              <a:rPr lang="it-IT" sz="2000" dirty="0">
                <a:latin typeface="Times New Roman" panose="02020603050405020304" pitchFamily="18" charset="0"/>
                <a:ea typeface="Calibri" panose="020F0502020204030204" pitchFamily="34" charset="0"/>
                <a:cs typeface="Times New Roman" panose="02020603050405020304" pitchFamily="18" charset="0"/>
              </a:rPr>
            </a:br>
            <a:r>
              <a:rPr lang="it-IT" sz="2000" dirty="0">
                <a:latin typeface="Times New Roman" panose="02020603050405020304" pitchFamily="18" charset="0"/>
                <a:ea typeface="Calibri" panose="020F0502020204030204" pitchFamily="34" charset="0"/>
                <a:cs typeface="Times New Roman" panose="02020603050405020304" pitchFamily="18" charset="0"/>
              </a:rPr>
              <a:t>Gli oneri relativi alla consegna della fornitura sono interamente a carico del Fornitore.</a:t>
            </a:r>
            <a:br>
              <a:rPr lang="it-IT" sz="2000" dirty="0">
                <a:latin typeface="Times New Roman" panose="02020603050405020304" pitchFamily="18" charset="0"/>
                <a:ea typeface="Calibri" panose="020F0502020204030204" pitchFamily="34" charset="0"/>
                <a:cs typeface="Times New Roman" panose="02020603050405020304" pitchFamily="18" charset="0"/>
              </a:rPr>
            </a:br>
            <a:br>
              <a:rPr lang="it-IT" sz="2000" dirty="0">
                <a:latin typeface="Times New Roman" panose="02020603050405020304" pitchFamily="18" charset="0"/>
                <a:ea typeface="Calibri" panose="020F0502020204030204" pitchFamily="34" charset="0"/>
                <a:cs typeface="Times New Roman" panose="02020603050405020304" pitchFamily="18" charset="0"/>
              </a:rPr>
            </a:br>
            <a:r>
              <a:rPr lang="it-IT" sz="2000" dirty="0">
                <a:latin typeface="Times New Roman" panose="02020603050405020304" pitchFamily="18" charset="0"/>
                <a:ea typeface="Calibri" panose="020F0502020204030204" pitchFamily="34" charset="0"/>
                <a:cs typeface="Times New Roman" panose="02020603050405020304" pitchFamily="18" charset="0"/>
              </a:rPr>
              <a:t>Per consegna si intende ogni onere relativo all’imballaggio, carico, trasporto, scarico, consegna al piano stradale, consegna al magazzino, consegna al piano/piani diversi e qualsiasi altra attività ad essa strumentale.</a:t>
            </a:r>
            <a:endParaRPr lang="it-IT" sz="1600" dirty="0"/>
          </a:p>
        </p:txBody>
      </p:sp>
    </p:spTree>
    <p:extLst>
      <p:ext uri="{BB962C8B-B14F-4D97-AF65-F5344CB8AC3E}">
        <p14:creationId xmlns:p14="http://schemas.microsoft.com/office/powerpoint/2010/main" val="2592161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57DAC-2930-4B30-9CD5-62F20CEA92C9}"/>
              </a:ext>
            </a:extLst>
          </p:cNvPr>
          <p:cNvSpPr>
            <a:spLocks noGrp="1"/>
          </p:cNvSpPr>
          <p:nvPr>
            <p:ph type="title"/>
          </p:nvPr>
        </p:nvSpPr>
        <p:spPr>
          <a:xfrm>
            <a:off x="206477" y="132735"/>
            <a:ext cx="11783962" cy="6518788"/>
          </a:xfrm>
        </p:spPr>
        <p:txBody>
          <a:bodyPr>
            <a:normAutofit/>
          </a:bodyPr>
          <a:lstStyle/>
          <a:p>
            <a:pPr>
              <a:spcAft>
                <a:spcPts val="800"/>
              </a:spcAft>
            </a:pPr>
            <a:r>
              <a:rPr lang="it-IT" sz="2800" b="1" dirty="0">
                <a:latin typeface="Times New Roman" panose="02020603050405020304" pitchFamily="18" charset="0"/>
                <a:cs typeface="Times New Roman" panose="02020603050405020304" pitchFamily="18" charset="0"/>
              </a:rPr>
              <a:t>PROCEDURA DI ADESIONE AGLI ACCORDI QUADRO </a:t>
            </a:r>
            <a:br>
              <a:rPr lang="it-IT" sz="2800" b="1" dirty="0">
                <a:latin typeface="Times New Roman" panose="02020603050405020304" pitchFamily="18" charset="0"/>
                <a:cs typeface="Times New Roman" panose="02020603050405020304" pitchFamily="18" charset="0"/>
              </a:rPr>
            </a:br>
            <a:br>
              <a:rPr lang="it-IT" sz="1800" b="1" dirty="0">
                <a:latin typeface="Times New Roman" panose="02020603050405020304" pitchFamily="18" charset="0"/>
                <a:cs typeface="Times New Roman" panose="02020603050405020304" pitchFamily="18" charset="0"/>
              </a:rPr>
            </a:br>
            <a:r>
              <a:rPr lang="it-IT" sz="1800" b="1" dirty="0">
                <a:latin typeface="Times New Roman" panose="02020603050405020304" pitchFamily="18" charset="0"/>
                <a:cs typeface="Times New Roman" panose="02020603050405020304" pitchFamily="18" charset="0"/>
              </a:rPr>
              <a:t>4. ORDINE DI ESECUZIONE (2/2)</a:t>
            </a:r>
            <a:br>
              <a:rPr lang="it-IT" sz="1800" b="1" dirty="0">
                <a:latin typeface="Times New Roman" panose="02020603050405020304" pitchFamily="18" charset="0"/>
                <a:cs typeface="Times New Roman" panose="02020603050405020304" pitchFamily="18" charset="0"/>
              </a:rPr>
            </a:br>
            <a:br>
              <a:rPr lang="it-IT" sz="1800" b="1" dirty="0">
                <a:latin typeface="Times New Roman" panose="02020603050405020304" pitchFamily="18" charset="0"/>
                <a:ea typeface="Calibri" panose="020F0502020204030204" pitchFamily="34" charset="0"/>
                <a:cs typeface="Times New Roman" panose="02020603050405020304" pitchFamily="18" charset="0"/>
              </a:rPr>
            </a:br>
            <a:r>
              <a:rPr lang="it-IT" sz="1800" dirty="0">
                <a:latin typeface="Times New Roman" panose="02020603050405020304" pitchFamily="18" charset="0"/>
                <a:ea typeface="Calibri" panose="020F0502020204030204" pitchFamily="34" charset="0"/>
                <a:cs typeface="Times New Roman" panose="02020603050405020304" pitchFamily="18" charset="0"/>
              </a:rPr>
              <a:t>MINIMO ORDINABILE</a:t>
            </a:r>
            <a:br>
              <a:rPr lang="it-IT" sz="1800" dirty="0">
                <a:latin typeface="Times New Roman" panose="02020603050405020304" pitchFamily="18" charset="0"/>
                <a:ea typeface="Calibri" panose="020F0502020204030204" pitchFamily="34" charset="0"/>
                <a:cs typeface="Times New Roman" panose="02020603050405020304" pitchFamily="18" charset="0"/>
              </a:rPr>
            </a:br>
            <a:br>
              <a:rPr lang="it-IT" sz="1800" dirty="0">
                <a:latin typeface="Times New Roman" panose="02020603050405020304" pitchFamily="18" charset="0"/>
                <a:ea typeface="Calibri" panose="020F0502020204030204" pitchFamily="34" charset="0"/>
                <a:cs typeface="Times New Roman" panose="02020603050405020304" pitchFamily="18" charset="0"/>
              </a:rPr>
            </a:br>
            <a:r>
              <a:rPr lang="it-IT" sz="1800" u="sng" dirty="0">
                <a:latin typeface="Times New Roman" panose="02020603050405020304" pitchFamily="18" charset="0"/>
                <a:ea typeface="Arial MT"/>
                <a:cs typeface="Arial MT"/>
              </a:rPr>
              <a:t>Lotto n. 1: </a:t>
            </a:r>
            <a:br>
              <a:rPr lang="it-IT" sz="1800" dirty="0">
                <a:latin typeface="Times New Roman" panose="02020603050405020304" pitchFamily="18" charset="0"/>
                <a:ea typeface="Arial MT"/>
                <a:cs typeface="Arial MT"/>
              </a:rPr>
            </a:br>
            <a:br>
              <a:rPr lang="it-IT" sz="1800" dirty="0">
                <a:latin typeface="Times New Roman" panose="02020603050405020304" pitchFamily="18" charset="0"/>
                <a:ea typeface="Arial MT"/>
                <a:cs typeface="Arial MT"/>
              </a:rPr>
            </a:br>
            <a:r>
              <a:rPr lang="it-IT" sz="1800" dirty="0">
                <a:latin typeface="Times New Roman" panose="02020603050405020304" pitchFamily="18" charset="0"/>
                <a:ea typeface="Arial MT"/>
                <a:cs typeface="Arial MT"/>
              </a:rPr>
              <a:t>- risme A4 da fibre vergini e/o riciclata non inferiore a 150 risme;</a:t>
            </a:r>
            <a:br>
              <a:rPr lang="it-IT" sz="1800" dirty="0">
                <a:latin typeface="Times New Roman" panose="02020603050405020304" pitchFamily="18" charset="0"/>
                <a:ea typeface="Arial MT"/>
                <a:cs typeface="Arial MT"/>
              </a:rPr>
            </a:br>
            <a:br>
              <a:rPr lang="it-IT" sz="1800" dirty="0">
                <a:latin typeface="Times New Roman" panose="02020603050405020304" pitchFamily="18" charset="0"/>
                <a:ea typeface="Arial MT"/>
                <a:cs typeface="Arial MT"/>
              </a:rPr>
            </a:br>
            <a:r>
              <a:rPr lang="it-IT" sz="1800" dirty="0">
                <a:latin typeface="Times New Roman" panose="02020603050405020304" pitchFamily="18" charset="0"/>
                <a:ea typeface="Arial MT"/>
                <a:cs typeface="Arial MT"/>
              </a:rPr>
              <a:t>- risme A3 da fibre vergini e/o riciclata inferiore a 50 risme solo se tale quantitativo è abbinato ad una richiesta di 	consegna presso lo stesso punto/luogo di un ordine di carta A4 ecologica e/o riciclata uguale o superiore alle 100 	risme;</a:t>
            </a:r>
            <a:br>
              <a:rPr lang="it-IT" sz="1800" dirty="0">
                <a:latin typeface="Times New Roman" panose="02020603050405020304" pitchFamily="18" charset="0"/>
                <a:ea typeface="Arial MT"/>
                <a:cs typeface="Arial MT"/>
              </a:rPr>
            </a:br>
            <a:br>
              <a:rPr lang="it-IT" sz="1800" dirty="0">
                <a:latin typeface="Times New Roman" panose="02020603050405020304" pitchFamily="18" charset="0"/>
                <a:ea typeface="Arial MT"/>
                <a:cs typeface="Arial MT"/>
              </a:rPr>
            </a:br>
            <a:r>
              <a:rPr lang="it-IT" sz="1800" dirty="0">
                <a:latin typeface="Times New Roman" panose="02020603050405020304" pitchFamily="18" charset="0"/>
                <a:ea typeface="Arial MT"/>
                <a:cs typeface="Arial MT"/>
              </a:rPr>
              <a:t>- Nel caso della consegna della carta in pallet, il Fornitore è tenuto a dare esecuzione alle richieste di consegna per una quantità minima di un pallet/bancale per ciascun formato.</a:t>
            </a:r>
            <a:br>
              <a:rPr lang="it-IT" sz="1800" dirty="0">
                <a:latin typeface="Times New Roman" panose="02020603050405020304" pitchFamily="18" charset="0"/>
                <a:ea typeface="Arial MT"/>
                <a:cs typeface="Arial MT"/>
              </a:rPr>
            </a:br>
            <a:br>
              <a:rPr lang="it-IT" sz="1800" dirty="0">
                <a:latin typeface="Times New Roman" panose="02020603050405020304" pitchFamily="18" charset="0"/>
                <a:ea typeface="Arial MT"/>
                <a:cs typeface="Arial MT"/>
              </a:rPr>
            </a:br>
            <a:r>
              <a:rPr lang="it-IT" sz="1800" u="sng" dirty="0">
                <a:latin typeface="Times New Roman" panose="02020603050405020304" pitchFamily="18" charset="0"/>
                <a:ea typeface="Arial MT"/>
                <a:cs typeface="Arial MT"/>
              </a:rPr>
              <a:t>Lotto n. 2: </a:t>
            </a:r>
            <a:br>
              <a:rPr lang="it-IT" sz="1800" dirty="0">
                <a:latin typeface="Times New Roman" panose="02020603050405020304" pitchFamily="18" charset="0"/>
                <a:ea typeface="Arial MT"/>
                <a:cs typeface="Arial MT"/>
              </a:rPr>
            </a:br>
            <a:br>
              <a:rPr lang="it-IT" sz="1800" dirty="0">
                <a:latin typeface="Times New Roman" panose="02020603050405020304" pitchFamily="18" charset="0"/>
                <a:ea typeface="Arial MT"/>
                <a:cs typeface="Arial MT"/>
              </a:rPr>
            </a:br>
            <a:r>
              <a:rPr lang="it-IT" sz="1800" dirty="0">
                <a:latin typeface="Times New Roman" panose="02020603050405020304" pitchFamily="18" charset="0"/>
                <a:ea typeface="Arial MT"/>
                <a:cs typeface="Arial MT"/>
              </a:rPr>
              <a:t>Euro 300,00 (trecento/00) per ciascun luogo/punto di consegna indicato di volta in volta all’Amministrazione.</a:t>
            </a:r>
            <a:endParaRPr lang="it-IT" sz="1800" dirty="0"/>
          </a:p>
        </p:txBody>
      </p:sp>
    </p:spTree>
    <p:extLst>
      <p:ext uri="{BB962C8B-B14F-4D97-AF65-F5344CB8AC3E}">
        <p14:creationId xmlns:p14="http://schemas.microsoft.com/office/powerpoint/2010/main" val="3319464682"/>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10070</TotalTime>
  <Words>2774</Words>
  <Application>Microsoft Office PowerPoint</Application>
  <PresentationFormat>Widescreen</PresentationFormat>
  <Paragraphs>88</Paragraphs>
  <Slides>15</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15</vt:i4>
      </vt:variant>
    </vt:vector>
  </HeadingPairs>
  <TitlesOfParts>
    <vt:vector size="22" baseType="lpstr">
      <vt:lpstr>Arial</vt:lpstr>
      <vt:lpstr>Arial MT</vt:lpstr>
      <vt:lpstr>Avenir Next LT Pro</vt:lpstr>
      <vt:lpstr>Calibri</vt:lpstr>
      <vt:lpstr>Symbol</vt:lpstr>
      <vt:lpstr>Times New Roman</vt:lpstr>
      <vt:lpstr>AccentBoxVTI</vt:lpstr>
      <vt:lpstr>SUAM - SOGGETTO AGGREGATORE DELLA REGIONE MARCHE</vt:lpstr>
      <vt:lpstr>Presentazione standard di PowerPoint</vt:lpstr>
      <vt:lpstr>Presentazione standard di PowerPoint</vt:lpstr>
      <vt:lpstr>PROCEDURA DI ADESIONE AGLI ACCORDI QUADRO  La procedura di adesione agli Accordi Quadro si articola come segue:  1. CONFERMA DI ADESIONE  (Modello CONFERMA DI ADESIONE disponibile nel file zip ALLEGATI sul profilo del committente): documento mediante il quale l’Amministrazione contraente comunica alla SUAM (tramite PEC) la sua intenzione di aderire agli Accordi Quadro.  Attraverso la Conferma di Adesione l’Amministrazione fornisce alla SUAM i seguenti elementi:  a) L’importo presunto di adesione all’Accordo Quadro sulla base delle stime dei quantitativi necessitati considerando il listino prezzi disponibile nel file zip ALLEGATI sul profilo del committente;  c) Il termine entro cui saranno emessi gli Ordinativi di Fornitura (che non potrà superare il periodo di validità dell’Accordo Quadro, pari a 48 mesi);  d) Il nominativo del RUP e, se presente, del DEC, unitamente ai rispettivi contatti di posta elettronica.  </vt:lpstr>
      <vt:lpstr>PROCEDURA DI ADESIONE AGLI ACCORDI QUADRO  2. NULLA OSTA  La SUAM, entro 5 giorni lavorativi dal ricevimento della CONFERMA DI ADESIONE da parte dell’Amministrazione contraente, ne prenderà atto e rilascerà, tramite PEC, il NULLA OSTA.  Con questo atto, che la SUAM invia tramite PEC all’Amministrazione contraente, viene accantonata la quota parte di massimale necessaria a soddisfare il fabbisogno dell’Amministrazione contraente, venendo quest’ultima autorizzata ad emettere l’Ordinativo di Fornitura;  </vt:lpstr>
      <vt:lpstr>PROCEDURA DI ADESIONE AGLI ACCORDI QUADRO  3. ORDINATIVO DI FORNITURA (1/2)  (Modello ORDINATIVO DI FORNITURA scaricabile dalla piattaforma Appalti&amp;Contratti, vedasi slide n. 3): È il contratto attuativo dell’Accordo Quadro, sottoscritto da un soggetto autorizzato ad impegnare l’Amministrazione contraente, che viene inviato al Fornitore (e per conoscenza al Soggetto Aggregatore) e che l’Amministrazione contraente deve caricare nella piattaforma Appalti&amp;Contratti.   L’Amministrazione contraente ha facoltà di emettere, in relazione ad ogni Conferma di Adesione sottoscritta e nei limiti degli importi autorizzati, uno o più Ordinativi di Fornitura fino alla concorrenza dell’importo autorizzato ed entro il termine ivi riportato.  Nell’Ordinativo di Fornitura dovranno essere espressi i quantitativi di ogni tipologia di fornitura richiesta, utilizzando l’apposito allegato Excel scaricabile dalla piattaforma Appalti&amp;Contratti.  </vt:lpstr>
      <vt:lpstr>PROCEDURA DI ADESIONE AGLI ACCORDI QUADRO   3. ORDINATIVO DI FORNITURA (2/2)  All’Ordinativo di Fornitura dovrà essere allegato il RIEPILOGO ADESIONE, generato attraverso la piattaforma Appalti&amp;Contratti.  N.B.: Qualora nel corso della durata della Convenzione per l’Amministrazione Contraente si renda necessario integrare e/o modificare la Conferma di adesione, potrà inviare una (o più) ulteriore Conferma di Adesione cui seguiranno successivi Ordinativi di Fornitura.  Nei casi in cui l'Amministrazione contraente ritenga di non emettere Ordinativi di Fornitura a concorrenza dell’intero importo indicato nella Conferma di Adesione, è tenuta a comunicare al RUP, tramite PEC, l'importo residuo che non utilizzerà. Al momento dell’emissione dell’Ordinativo di Fornitura, l’Amministrazione contraente liquiderà, a favore della Regione Marche, l’importo previsto nel Prospetto economico per gli incentivi ex art. 45 comma 8 del D.lgs. n. 36/2023, unitamente alle correlate poste a titolo di IRAP.</vt:lpstr>
      <vt:lpstr>PROCEDURA DI ADESIONE AGLI ACCORDI QUADRO   4. ORDINE DI ESECUZIONE (1/2)  (Modello ORDINE DI ESECUZIONE scaricabile dalla piattaforma Appalti&amp;Contratti, vedasi slide n. 3):   Il Fornitore dovrà consegnare la merce all’indirizzo indicato nell’Ordine di Esecuzione entro il termine stabilito e/o indicato dall’Amministrazione.  Gli oneri relativi alla consegna della fornitura sono interamente a carico del Fornitore.  Per consegna si intende ogni onere relativo all’imballaggio, carico, trasporto, scarico, consegna al piano stradale, consegna al magazzino, consegna al piano/piani diversi e qualsiasi altra attività ad essa strumentale.</vt:lpstr>
      <vt:lpstr>PROCEDURA DI ADESIONE AGLI ACCORDI QUADRO   4. ORDINE DI ESECUZIONE (2/2)  MINIMO ORDINABILE  Lotto n. 1:   - risme A4 da fibre vergini e/o riciclata non inferiore a 150 risme;  - risme A3 da fibre vergini e/o riciclata inferiore a 50 risme solo se tale quantitativo è abbinato ad una richiesta di  consegna presso lo stesso punto/luogo di un ordine di carta A4 ecologica e/o riciclata uguale o superiore alle 100  risme;  - Nel caso della consegna della carta in pallet, il Fornitore è tenuto a dare esecuzione alle richieste di consegna per una quantità minima di un pallet/bancale per ciascun formato.  Lotto n. 2:   Euro 300,00 (trecento/00) per ciascun luogo/punto di consegna indicato di volta in volta all’Amministrazione.</vt:lpstr>
      <vt:lpstr>TEMPI DI CONSEGNA  Il Fornitore, entro 2 (due) giorni lavorativi decorrenti dalla ricezione di ciascun Ordine di Esecuzione, deve darne riscontro all’Amministrazione richiedente a mezzo PEC, indicando la data prevista di consegna, pena l’applicazione delle penali previste (art. 19 dell’Accordo Quadro e Prospetto “Penali”). Il Fornitore si impegna, altresì, a contattare telefonicamente e/o tramite e-mail i referenti indicati nell’Ordinativo di Fornitura/Ordine di Esecuzione, con un preavviso di almeno 1 giorno lavorativo, per convenire modalità ed orari di consegna.  Per il rispetto dei tempi di consegna e di avviso fanno eccezione i periodi sotto indicati:  - giorni compresi tra il 24 dicembre ed il 2 gennaio;  - seconda e terza settimana di agosto.   PROROGA TERMINI DI CONSEGNA  Il Fornitore può chiedere la proroga del termine di consegna per cause di forza maggiore, debitamente comprovate da valida documentazione ed accettata dall’Amministrazione.  Il Fornitore dovrà in questi casi darne comunicazione scritta all’Amministrazione entro 3 giorni dal verificarsi dell’evento. In mancanza, o per ritardo nella comunicazione, nessuna causa di forza maggiore potrà essere addotta a giustificazione di eventuale ritardo verificatosi nella consegna da parte del Fornitore.  CONSEGNE PARZIALI  Non sono ammesse consegne parziali salvo diverso accordo scritto tra il Fornitore e l’Amministrazione contraente e salva l’eventuale indisponibilità temporale dei prodotti per “rottura di stock”. Qualora il quantitativo di merce consegnata fosse inferiore al quantitativo ordinato la consegna sarà considerata parziale ed il Fornitore sarà tenuto a completare la fornitura nel termine previsto dall’Ordine di Esecuzione di riferimento, pena l’applicazione delle penali.</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SUAM- SOGGETTO AGGREGATORE DELLA REGIONE MARCHE</dc:title>
  <dc:creator>Silvia Tummolo - silvia.tummolo@studio.unibo.it</dc:creator>
  <cp:lastModifiedBy>Chiara Fedele</cp:lastModifiedBy>
  <cp:revision>188</cp:revision>
  <cp:lastPrinted>2020-09-10T09:09:09Z</cp:lastPrinted>
  <dcterms:created xsi:type="dcterms:W3CDTF">2020-06-30T09:04:18Z</dcterms:created>
  <dcterms:modified xsi:type="dcterms:W3CDTF">2026-08-18T10:46:22Z</dcterms:modified>
</cp:coreProperties>
</file>